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49"/>
  </p:notesMasterIdLst>
  <p:sldIdLst>
    <p:sldId id="256" r:id="rId3"/>
    <p:sldId id="647" r:id="rId4"/>
    <p:sldId id="659" r:id="rId5"/>
    <p:sldId id="668" r:id="rId6"/>
    <p:sldId id="261" r:id="rId7"/>
    <p:sldId id="656" r:id="rId8"/>
    <p:sldId id="594" r:id="rId9"/>
    <p:sldId id="657" r:id="rId10"/>
    <p:sldId id="613" r:id="rId11"/>
    <p:sldId id="666" r:id="rId12"/>
    <p:sldId id="631" r:id="rId13"/>
    <p:sldId id="660" r:id="rId14"/>
    <p:sldId id="632" r:id="rId15"/>
    <p:sldId id="596" r:id="rId16"/>
    <p:sldId id="634" r:id="rId17"/>
    <p:sldId id="635" r:id="rId18"/>
    <p:sldId id="636" r:id="rId19"/>
    <p:sldId id="673" r:id="rId20"/>
    <p:sldId id="661" r:id="rId21"/>
    <p:sldId id="637" r:id="rId22"/>
    <p:sldId id="641" r:id="rId23"/>
    <p:sldId id="642" r:id="rId24"/>
    <p:sldId id="645" r:id="rId25"/>
    <p:sldId id="467" r:id="rId26"/>
    <p:sldId id="476" r:id="rId27"/>
    <p:sldId id="675" r:id="rId28"/>
    <p:sldId id="676" r:id="rId29"/>
    <p:sldId id="623" r:id="rId30"/>
    <p:sldId id="658" r:id="rId31"/>
    <p:sldId id="519" r:id="rId32"/>
    <p:sldId id="616" r:id="rId33"/>
    <p:sldId id="438" r:id="rId34"/>
    <p:sldId id="612" r:id="rId35"/>
    <p:sldId id="611" r:id="rId36"/>
    <p:sldId id="667" r:id="rId37"/>
    <p:sldId id="669" r:id="rId38"/>
    <p:sldId id="670" r:id="rId39"/>
    <p:sldId id="650" r:id="rId40"/>
    <p:sldId id="671" r:id="rId41"/>
    <p:sldId id="672" r:id="rId42"/>
    <p:sldId id="674" r:id="rId43"/>
    <p:sldId id="652" r:id="rId44"/>
    <p:sldId id="653" r:id="rId45"/>
    <p:sldId id="614" r:id="rId46"/>
    <p:sldId id="615" r:id="rId47"/>
    <p:sldId id="66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OI" initials="O" lastIdx="2" clrIdx="0">
    <p:extLst>
      <p:ext uri="{19B8F6BF-5375-455C-9EA6-DF929625EA0E}">
        <p15:presenceInfo xmlns:p15="http://schemas.microsoft.com/office/powerpoint/2012/main" userId="OO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99"/>
    <a:srgbClr val="CC0000"/>
    <a:srgbClr val="00CC00"/>
    <a:srgbClr val="006600"/>
    <a:srgbClr val="CC6600"/>
    <a:srgbClr val="930775"/>
    <a:srgbClr val="FFBCB6"/>
    <a:srgbClr val="FF66FF"/>
    <a:srgbClr val="F4E30C"/>
    <a:srgbClr val="FEF9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7" autoAdjust="0"/>
    <p:restoredTop sz="95922" autoAdjust="0"/>
  </p:normalViewPr>
  <p:slideViewPr>
    <p:cSldViewPr snapToGrid="0" snapToObjects="1">
      <p:cViewPr varScale="1">
        <p:scale>
          <a:sx n="82" d="100"/>
          <a:sy n="82" d="100"/>
        </p:scale>
        <p:origin x="59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71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3380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F6B13-5834-F44B-87BD-AE6900766A5F}" type="datetimeFigureOut">
              <a:rPr lang="en-US" smtClean="0"/>
              <a:t>8/19/2018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35B28-77C5-9242-B518-7F2EBA0F1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entire Rutgers 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20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Shape 2936"/>
          <p:cNvSpPr txBox="1">
            <a:spLocks noGrp="1"/>
          </p:cNvSpPr>
          <p:nvPr>
            <p:ph type="body" idx="1"/>
          </p:nvPr>
        </p:nvSpPr>
        <p:spPr>
          <a:xfrm>
            <a:off x="701091" y="4420591"/>
            <a:ext cx="5620919" cy="4189709"/>
          </a:xfrm>
          <a:prstGeom prst="rect">
            <a:avLst/>
          </a:prstGeom>
          <a:noFill/>
          <a:ln>
            <a:noFill/>
          </a:ln>
        </p:spPr>
        <p:txBody>
          <a:bodyPr lIns="88250" tIns="88250" rIns="88250" bIns="88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Shape 2937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73912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Python, </a:t>
            </a:r>
            <a:r>
              <a:rPr lang="en-US" dirty="0" err="1" smtClean="0"/>
              <a:t>Matlab</a:t>
            </a:r>
            <a:r>
              <a:rPr lang="en-US" dirty="0" smtClean="0"/>
              <a:t>,</a:t>
            </a:r>
            <a:r>
              <a:rPr lang="en-US" baseline="0" dirty="0" smtClean="0"/>
              <a:t> R – any type of code. Requires authentication via UI, unlike some other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93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ERDDAP</a:t>
            </a:r>
            <a:r>
              <a:rPr lang="en-US" baseline="0" dirty="0" smtClean="0"/>
              <a:t> – API with no authentication or </a:t>
            </a:r>
            <a:r>
              <a:rPr lang="en-US" baseline="0" dirty="0" err="1" smtClean="0"/>
              <a:t>async</a:t>
            </a:r>
            <a:r>
              <a:rPr lang="en-US" baseline="0" dirty="0" smtClean="0"/>
              <a:t> download, familiar metadata format, plotting options, multiple data download formats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2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CTDs (275) will be reviewed first, followed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fluorometers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(148) and oxygen sensors (140). The next set of instruments will be reviewed in late 2017.</a:t>
            </a:r>
          </a:p>
          <a:p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Photosynthetically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active radiation (PAR), ADCPs, bulk meteorology (METBK), nitrate (NUTNR) and pH instruments are high on the list, as they are priority data sets for the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27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Indicate</a:t>
            </a:r>
            <a:r>
              <a:rPr lang="en-US" baseline="0" dirty="0" smtClean="0"/>
              <a:t> the different endgames: improve amount of data? Or produce a useful data product?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79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Shape 2489"/>
          <p:cNvSpPr txBox="1">
            <a:spLocks noGrp="1"/>
          </p:cNvSpPr>
          <p:nvPr>
            <p:ph type="body" idx="1"/>
          </p:nvPr>
        </p:nvSpPr>
        <p:spPr>
          <a:xfrm>
            <a:off x="701091" y="4420591"/>
            <a:ext cx="5620800" cy="4189800"/>
          </a:xfrm>
          <a:prstGeom prst="rect">
            <a:avLst/>
          </a:prstGeom>
          <a:noFill/>
          <a:ln>
            <a:noFill/>
          </a:ln>
        </p:spPr>
        <p:txBody>
          <a:bodyPr lIns="88250" tIns="88250" rIns="88250" bIns="88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Shape 2490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46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If an algorithm uses data streams from multiple instruments to produce L2 products, data from all relevant instruments will be provided during download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77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"/>
              <a:buNone/>
            </a:pPr>
            <a:endParaRPr sz="22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809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Shape 2913"/>
          <p:cNvSpPr txBox="1">
            <a:spLocks noGrp="1"/>
          </p:cNvSpPr>
          <p:nvPr>
            <p:ph type="body" idx="1"/>
          </p:nvPr>
        </p:nvSpPr>
        <p:spPr>
          <a:xfrm>
            <a:off x="701091" y="4420591"/>
            <a:ext cx="5620919" cy="4189709"/>
          </a:xfrm>
          <a:prstGeom prst="rect">
            <a:avLst/>
          </a:prstGeom>
          <a:noFill/>
          <a:ln>
            <a:noFill/>
          </a:ln>
        </p:spPr>
        <p:txBody>
          <a:bodyPr lIns="88250" tIns="88250" rIns="88250" bIns="88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Shape 2914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303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Improved bathymetry, better data download, increased asset management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https://gliders.ioos.us/map/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10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ECR 1300-00525 funded Rodero/Crowley an additional 0.25 FTE each, Kerfoot approximately .5</a:t>
            </a:r>
            <a:r>
              <a:rPr lang="en-US" baseline="0" dirty="0" smtClean="0"/>
              <a:t> FTE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E35B28-77C5-9242-B518-7F2EBA0F1B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9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Shape 2489"/>
          <p:cNvSpPr txBox="1">
            <a:spLocks noGrp="1"/>
          </p:cNvSpPr>
          <p:nvPr>
            <p:ph type="body" idx="1"/>
          </p:nvPr>
        </p:nvSpPr>
        <p:spPr>
          <a:xfrm>
            <a:off x="701091" y="4420591"/>
            <a:ext cx="5620800" cy="4189800"/>
          </a:xfrm>
          <a:prstGeom prst="rect">
            <a:avLst/>
          </a:prstGeom>
          <a:noFill/>
          <a:ln>
            <a:noFill/>
          </a:ln>
        </p:spPr>
        <p:txBody>
          <a:bodyPr lIns="88250" tIns="88250" rIns="88250" bIns="88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Shape 2490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90218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Shape 2526"/>
          <p:cNvSpPr txBox="1">
            <a:spLocks noGrp="1"/>
          </p:cNvSpPr>
          <p:nvPr>
            <p:ph type="body" idx="1"/>
          </p:nvPr>
        </p:nvSpPr>
        <p:spPr>
          <a:xfrm>
            <a:off x="701091" y="4420591"/>
            <a:ext cx="5620919" cy="4189709"/>
          </a:xfrm>
          <a:prstGeom prst="rect">
            <a:avLst/>
          </a:prstGeom>
          <a:noFill/>
          <a:ln>
            <a:noFill/>
          </a:ln>
        </p:spPr>
        <p:txBody>
          <a:bodyPr lIns="88250" tIns="88250" rIns="88250" bIns="88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legend “The Legend of the Data Team”</a:t>
            </a: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Shape 2527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857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37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9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38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919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91922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7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6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673100"/>
            <a:ext cx="104648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>
                <a:sym typeface="Arial" charset="0"/>
              </a:rPr>
              <a:t>Click to edit Master title style</a:t>
            </a: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020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 &amp; Sub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844" cy="232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32145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48218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6429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80364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96437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112510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12858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5625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190625" y="3545086"/>
            <a:ext cx="9810844" cy="79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21457" marR="0" lvl="0" indent="-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None/>
              <a:defRPr sz="260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42915" marR="0" lvl="1" indent="-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None/>
              <a:defRPr sz="260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64372" marR="0" lvl="2" indent="-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None/>
              <a:defRPr sz="260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285829" marR="0" lvl="3" indent="-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None/>
              <a:defRPr sz="260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07287" marR="0" lvl="4" indent="-16072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None/>
              <a:defRPr sz="2601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1928744" marR="0" lvl="5" indent="-36788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250201" marR="0" lvl="6" indent="-36788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2571659" marR="0" lvl="7" indent="-367889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2893116" marR="0" lvl="8" indent="-367890" algn="l" rtl="0">
              <a:lnSpc>
                <a:spcPct val="100000"/>
              </a:lnSpc>
              <a:spcBef>
                <a:spcPts val="2953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225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5933328" y="6536531"/>
            <a:ext cx="318938" cy="22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sz="1125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08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14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6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49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1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685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2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 typeface="Courier New" panose="02070309020205020404" pitchFamily="49" charset="0"/>
              <a:buChar char="o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Cambria" panose="02040503050406030204" pitchFamily="18" charset="0"/>
              <a:buChar char="‒"/>
              <a:defRPr/>
            </a:lvl4pPr>
            <a:lvl5pPr marL="2057400" indent="-228600">
              <a:buFont typeface="Cambria" panose="02040503050406030204" pitchFamily="18" charset="0"/>
              <a:buChar char="›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9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2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35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770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686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63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0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12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0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3675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9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0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28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06071"/>
            <a:ext cx="5181600" cy="44375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06071"/>
            <a:ext cx="5181600" cy="44375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10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52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60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3324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357158"/>
            <a:ext cx="5157787" cy="357299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3324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57158"/>
            <a:ext cx="5183188" cy="35729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12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3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5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78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8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9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6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7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3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10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5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1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346075"/>
            <a:ext cx="12230100" cy="109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2727" y="171451"/>
            <a:ext cx="939224" cy="4048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76199" dir="2700000" algn="ctr" rotWithShape="0">
              <a:schemeClr val="bg2">
                <a:alpha val="70000"/>
              </a:schemeClr>
            </a:outerShdw>
          </a:effectLst>
        </p:spPr>
      </p:pic>
      <p:sp>
        <p:nvSpPr>
          <p:cNvPr id="10" name="Line 2"/>
          <p:cNvSpPr>
            <a:spLocks noChangeShapeType="1"/>
          </p:cNvSpPr>
          <p:nvPr userDrawn="1"/>
        </p:nvSpPr>
        <p:spPr bwMode="auto">
          <a:xfrm rot="10800000" flipH="1">
            <a:off x="0" y="1143000"/>
            <a:ext cx="12192000" cy="0"/>
          </a:xfrm>
          <a:prstGeom prst="line">
            <a:avLst/>
          </a:prstGeom>
          <a:noFill/>
          <a:ln w="25400">
            <a:solidFill>
              <a:srgbClr val="B2D0DB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z="1800"/>
          </a:p>
        </p:txBody>
      </p:sp>
      <p:pic>
        <p:nvPicPr>
          <p:cNvPr id="11" name="Picture 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934" y="6408738"/>
            <a:ext cx="590551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3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1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02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19518"/>
            <a:ext cx="10515600" cy="4437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F5D831-06B2-D543-8946-72CD43B515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50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15FD2-7EF9-4728-B02C-1FEEC3B7CF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7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oi-integration/qc-looku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oceanobservatories.org/knowledgebase/interpreting-qc-variables-and-result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://oceanobservatories.org/community-tool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t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ooinet.oceanobservatories.org/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://oceanobservatories.org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Crowley@marine.rutgers.edu" TargetMode="External"/><Relationship Id="rId5" Type="http://schemas.openxmlformats.org/officeDocument/2006/relationships/hyperlink" Target="mailto:vardaro@marine.rutgers.edu" TargetMode="External"/><Relationship Id="rId4" Type="http://schemas.openxmlformats.org/officeDocument/2006/relationships/hyperlink" Target="mailto:help@oceanobservatories.org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iedrichknuth/shared_binder_notebook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rddap-uncabled.oceanobservatories.org/uncabled/erddap/index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9947"/>
            <a:ext cx="6877050" cy="2432981"/>
          </a:xfrm>
        </p:spPr>
        <p:txBody>
          <a:bodyPr>
            <a:noAutofit/>
          </a:bodyPr>
          <a:lstStyle/>
          <a:p>
            <a:r>
              <a:rPr lang="en-US" sz="4400" dirty="0"/>
              <a:t>OOI Data Quality </a:t>
            </a:r>
            <a:br>
              <a:rPr lang="en-US" sz="4400" dirty="0"/>
            </a:br>
            <a:r>
              <a:rPr lang="en-US" sz="4400" dirty="0"/>
              <a:t>Procedures and Tools</a:t>
            </a:r>
            <a:endParaRPr lang="en-US" sz="36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787" y="540750"/>
            <a:ext cx="4681026" cy="48435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6" name="Subtitle 1"/>
          <p:cNvSpPr txBox="1">
            <a:spLocks/>
          </p:cNvSpPr>
          <p:nvPr/>
        </p:nvSpPr>
        <p:spPr>
          <a:xfrm>
            <a:off x="392853" y="3742653"/>
            <a:ext cx="6265333" cy="1874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M. Vardaro, M. Crowley, L. Belabbassi, L. Garzio, J. Kerfoot, F. Knuth, S. Lichtenwalner, M. Smith </a:t>
            </a:r>
          </a:p>
          <a:p>
            <a:r>
              <a:rPr lang="en-US" b="1" dirty="0" smtClean="0">
                <a:latin typeface="+mj-lt"/>
                <a:cs typeface="Arial" panose="020B0604020202020204" pitchFamily="34" charset="0"/>
              </a:rPr>
              <a:t>Rutgers University, New Brunswick, NJ</a:t>
            </a:r>
            <a:endParaRPr lang="en-US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3942568" y="2310069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B4160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Ingest Automation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3942568" y="3064391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B4160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Recurring Ingestion</a:t>
            </a:r>
            <a:endParaRPr sz="1055"/>
          </a:p>
        </p:txBody>
      </p:sp>
      <p:sp>
        <p:nvSpPr>
          <p:cNvPr id="111" name="Shape 111"/>
          <p:cNvSpPr/>
          <p:nvPr/>
        </p:nvSpPr>
        <p:spPr>
          <a:xfrm>
            <a:off x="3942567" y="3816736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B4160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Ingest Missing Data</a:t>
            </a:r>
            <a:endParaRPr sz="1055"/>
          </a:p>
        </p:txBody>
      </p:sp>
      <p:sp>
        <p:nvSpPr>
          <p:cNvPr id="112" name="Shape 112"/>
          <p:cNvSpPr/>
          <p:nvPr/>
        </p:nvSpPr>
        <p:spPr>
          <a:xfrm>
            <a:off x="1676122" y="2310069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4C7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Download Plot Check Data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676121" y="3064391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4C7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Annotations</a:t>
            </a:r>
            <a:endParaRPr sz="1055"/>
          </a:p>
        </p:txBody>
      </p:sp>
      <p:sp>
        <p:nvSpPr>
          <p:cNvPr id="114" name="Shape 114"/>
          <p:cNvSpPr/>
          <p:nvPr/>
        </p:nvSpPr>
        <p:spPr>
          <a:xfrm>
            <a:off x="5073295" y="2310068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007A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Answer Questions</a:t>
            </a:r>
            <a:endParaRPr sz="1055"/>
          </a:p>
        </p:txBody>
      </p:sp>
      <p:sp>
        <p:nvSpPr>
          <p:cNvPr id="115" name="Shape 115"/>
          <p:cNvSpPr/>
          <p:nvPr/>
        </p:nvSpPr>
        <p:spPr>
          <a:xfrm>
            <a:off x="5073294" y="3064391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007A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Instrument Pages</a:t>
            </a:r>
            <a:endParaRPr sz="1055"/>
          </a:p>
        </p:txBody>
      </p:sp>
      <p:sp>
        <p:nvSpPr>
          <p:cNvPr id="116" name="Shape 116"/>
          <p:cNvSpPr/>
          <p:nvPr/>
        </p:nvSpPr>
        <p:spPr>
          <a:xfrm>
            <a:off x="5073293" y="3818709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007A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Tutorials</a:t>
            </a:r>
            <a:endParaRPr sz="1055"/>
          </a:p>
        </p:txBody>
      </p:sp>
      <p:sp>
        <p:nvSpPr>
          <p:cNvPr id="117" name="Shape 117"/>
          <p:cNvSpPr/>
          <p:nvPr/>
        </p:nvSpPr>
        <p:spPr>
          <a:xfrm>
            <a:off x="8469082" y="3821933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FA9102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UI Issue Tickets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1676120" y="381871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4C7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Data Issue Tickets</a:t>
            </a:r>
            <a:endParaRPr sz="1055"/>
          </a:p>
        </p:txBody>
      </p:sp>
      <p:sp>
        <p:nvSpPr>
          <p:cNvPr id="119" name="Shape 119"/>
          <p:cNvSpPr/>
          <p:nvPr/>
        </p:nvSpPr>
        <p:spPr>
          <a:xfrm>
            <a:off x="8469083" y="3067615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FA9102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Suggest New UI Features</a:t>
            </a:r>
            <a:endParaRPr sz="1055"/>
          </a:p>
        </p:txBody>
      </p:sp>
      <p:sp>
        <p:nvSpPr>
          <p:cNvPr id="120" name="Shape 120"/>
          <p:cNvSpPr/>
          <p:nvPr/>
        </p:nvSpPr>
        <p:spPr>
          <a:xfrm>
            <a:off x="8469090" y="2313292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FA9102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TestFixes and New Features</a:t>
            </a:r>
            <a:endParaRPr sz="1055"/>
          </a:p>
        </p:txBody>
      </p:sp>
      <p:sp>
        <p:nvSpPr>
          <p:cNvPr id="121" name="Shape 121"/>
          <p:cNvSpPr/>
          <p:nvPr/>
        </p:nvSpPr>
        <p:spPr>
          <a:xfrm>
            <a:off x="6208866" y="4579475"/>
            <a:ext cx="1036758" cy="577547"/>
          </a:xfrm>
          <a:prstGeom prst="roundRect">
            <a:avLst>
              <a:gd name="adj" fmla="val 23188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Produce Daily Resolution</a:t>
            </a:r>
            <a:endParaRPr sz="1055"/>
          </a:p>
        </p:txBody>
      </p:sp>
      <p:sp>
        <p:nvSpPr>
          <p:cNvPr id="122" name="Shape 122"/>
          <p:cNvSpPr/>
          <p:nvPr/>
        </p:nvSpPr>
        <p:spPr>
          <a:xfrm>
            <a:off x="6207986" y="3064392"/>
            <a:ext cx="1036758" cy="577547"/>
          </a:xfrm>
          <a:prstGeom prst="roundRect">
            <a:avLst>
              <a:gd name="adj" fmla="val 23188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 Real-time Ingestion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6206272" y="2322524"/>
            <a:ext cx="1036758" cy="577547"/>
          </a:xfrm>
          <a:prstGeom prst="roundRect">
            <a:avLst>
              <a:gd name="adj" fmla="val 23188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 Raw Data Delivery</a:t>
            </a:r>
            <a:endParaRPr sz="1055"/>
          </a:p>
        </p:txBody>
      </p:sp>
      <p:sp>
        <p:nvSpPr>
          <p:cNvPr id="124" name="Shape 124"/>
          <p:cNvSpPr/>
          <p:nvPr/>
        </p:nvSpPr>
        <p:spPr>
          <a:xfrm>
            <a:off x="6207827" y="3821938"/>
            <a:ext cx="1036758" cy="577547"/>
          </a:xfrm>
          <a:prstGeom prst="roundRect">
            <a:avLst>
              <a:gd name="adj" fmla="val 23188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Parse MIO Operational Stats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Shape 125"/>
          <p:cNvSpPr txBox="1"/>
          <p:nvPr/>
        </p:nvSpPr>
        <p:spPr>
          <a:xfrm>
            <a:off x="4832459" y="151848"/>
            <a:ext cx="2937478" cy="49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4283" tIns="32133" rIns="64283" bIns="32133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812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Team Tasks</a:t>
            </a:r>
            <a:endParaRPr sz="2812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3942568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B4160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Ingestion</a:t>
            </a:r>
            <a:endParaRPr sz="1055"/>
          </a:p>
        </p:txBody>
      </p:sp>
      <p:sp>
        <p:nvSpPr>
          <p:cNvPr id="127" name="Shape 127"/>
          <p:cNvSpPr/>
          <p:nvPr/>
        </p:nvSpPr>
        <p:spPr>
          <a:xfrm>
            <a:off x="1676122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4C7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 Data Review</a:t>
            </a:r>
            <a:endParaRPr sz="1055" dirty="0"/>
          </a:p>
        </p:txBody>
      </p:sp>
      <p:sp>
        <p:nvSpPr>
          <p:cNvPr id="128" name="Shape 128"/>
          <p:cNvSpPr/>
          <p:nvPr/>
        </p:nvSpPr>
        <p:spPr>
          <a:xfrm>
            <a:off x="5074324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7A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Helpdesk</a:t>
            </a:r>
            <a:endParaRPr sz="1055"/>
          </a:p>
        </p:txBody>
      </p:sp>
      <p:sp>
        <p:nvSpPr>
          <p:cNvPr id="129" name="Shape 129"/>
          <p:cNvSpPr/>
          <p:nvPr/>
        </p:nvSpPr>
        <p:spPr>
          <a:xfrm>
            <a:off x="8474267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FA9102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UI Testing</a:t>
            </a:r>
            <a:endParaRPr sz="1055"/>
          </a:p>
        </p:txBody>
      </p:sp>
      <p:sp>
        <p:nvSpPr>
          <p:cNvPr id="130" name="Shape 130"/>
          <p:cNvSpPr/>
          <p:nvPr/>
        </p:nvSpPr>
        <p:spPr>
          <a:xfrm>
            <a:off x="6209710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351C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Stats</a:t>
            </a:r>
            <a:endParaRPr sz="1055"/>
          </a:p>
        </p:txBody>
      </p:sp>
      <p:sp>
        <p:nvSpPr>
          <p:cNvPr id="131" name="Shape 131"/>
          <p:cNvSpPr/>
          <p:nvPr/>
        </p:nvSpPr>
        <p:spPr>
          <a:xfrm>
            <a:off x="2814007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Environmental and Raw Data Review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7343542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2F2F2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Team Portal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2804682" y="3067615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to CI Output</a:t>
            </a:r>
            <a:endParaRPr sz="1055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2804699" y="2316494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Raw in Vendor Software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7343542" y="2310068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2F2F2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Availability Timelines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7340431" y="3064391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2F2F2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Display Daily Stats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1676120" y="4573022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4C7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Asset Mgmt Updates</a:t>
            </a:r>
            <a:endParaRPr sz="1055"/>
          </a:p>
        </p:txBody>
      </p:sp>
      <p:sp>
        <p:nvSpPr>
          <p:cNvPr id="138" name="Shape 138"/>
          <p:cNvSpPr/>
          <p:nvPr/>
        </p:nvSpPr>
        <p:spPr>
          <a:xfrm>
            <a:off x="2804681" y="381872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Processes Environmental Data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5073803" y="4573021"/>
            <a:ext cx="1036125" cy="577547"/>
          </a:xfrm>
          <a:prstGeom prst="roundRect">
            <a:avLst>
              <a:gd name="adj" fmla="val 23188"/>
            </a:avLst>
          </a:prstGeom>
          <a:solidFill>
            <a:srgbClr val="007A75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Workshops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Conferences Publications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676120" y="5327335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4C7F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 QC Algorithms</a:t>
            </a:r>
            <a:endParaRPr sz="1055"/>
          </a:p>
        </p:txBody>
      </p:sp>
      <p:sp>
        <p:nvSpPr>
          <p:cNvPr id="141" name="Shape 141"/>
          <p:cNvSpPr/>
          <p:nvPr/>
        </p:nvSpPr>
        <p:spPr>
          <a:xfrm>
            <a:off x="2804682" y="4569841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783F04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Compare to CI Output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9616205" y="97820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ERDDAP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9606880" y="3067615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Front End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9606897" y="2316494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Set up Back End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9606879" y="3818720"/>
            <a:ext cx="1035070" cy="577547"/>
          </a:xfrm>
          <a:prstGeom prst="roundRect">
            <a:avLst>
              <a:gd name="adj" fmla="val 23188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algn="ctr">
              <a:buClr>
                <a:srgbClr val="FFFFFF"/>
              </a:buClr>
            </a:pPr>
            <a:r>
              <a:rPr lang="en-US" sz="1055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Ingest Data</a:t>
            </a:r>
            <a:endParaRPr sz="1055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11089528" y="6422519"/>
            <a:ext cx="318938" cy="228023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Footer Placeholder 2"/>
          <p:cNvSpPr txBox="1">
            <a:spLocks/>
          </p:cNvSpPr>
          <p:nvPr/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>
                <a:solidFill>
                  <a:schemeClr val="bg1"/>
                </a:solidFill>
              </a:rPr>
              <a:t>2018 Early Career Workshops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44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Shape 2916"/>
          <p:cNvSpPr txBox="1">
            <a:spLocks noGrp="1"/>
          </p:cNvSpPr>
          <p:nvPr>
            <p:ph type="title"/>
          </p:nvPr>
        </p:nvSpPr>
        <p:spPr>
          <a:xfrm>
            <a:off x="243188" y="577912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>
                <a:solidFill>
                  <a:srgbClr val="0C589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  <a:rtl val="0"/>
              </a:rPr>
              <a:t>OOI </a:t>
            </a:r>
            <a:r>
              <a:rPr lang="en-US" sz="3200" dirty="0" smtClean="0">
                <a:solidFill>
                  <a:srgbClr val="0C5890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  <a:rtl val="0"/>
              </a:rPr>
              <a:t>Automated QC Procedures</a:t>
            </a:r>
            <a:endParaRPr lang="en-US" sz="3200" dirty="0">
              <a:solidFill>
                <a:srgbClr val="0C5890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  <a:rtl val="0"/>
            </a:endParaRPr>
          </a:p>
        </p:txBody>
      </p:sp>
      <p:sp>
        <p:nvSpPr>
          <p:cNvPr id="2917" name="Shape 2917"/>
          <p:cNvSpPr txBox="1">
            <a:spLocks noGrp="1"/>
          </p:cNvSpPr>
          <p:nvPr>
            <p:ph type="body" idx="1"/>
          </p:nvPr>
        </p:nvSpPr>
        <p:spPr>
          <a:xfrm>
            <a:off x="501445" y="1300378"/>
            <a:ext cx="10601172" cy="4463174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marL="342900" indent="-330200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srgbClr val="3C3C3C"/>
              </a:buClr>
              <a:buSzPct val="98267"/>
            </a:pPr>
            <a:r>
              <a:rPr lang="en-US" sz="2280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6</a:t>
            </a:r>
            <a:r>
              <a:rPr lang="en-US" sz="2280" dirty="0" smtClean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280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automated QC </a:t>
            </a:r>
            <a:r>
              <a:rPr lang="en-US" sz="2280" dirty="0" smtClean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algorithms can produce 7 </a:t>
            </a:r>
            <a:r>
              <a:rPr lang="en-US" sz="2280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flags (including logical “or” which combines flags</a:t>
            </a:r>
            <a:r>
              <a:rPr lang="en-US" sz="2280" dirty="0" smtClean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) which are </a:t>
            </a:r>
            <a:r>
              <a:rPr lang="en-US" sz="2280" dirty="0" err="1" smtClean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plottable</a:t>
            </a:r>
            <a:r>
              <a:rPr lang="en-US" sz="2280" dirty="0" smtClean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 and are included in downloaded files</a:t>
            </a:r>
          </a:p>
          <a:p>
            <a:pPr marL="342900" indent="-330200">
              <a:lnSpc>
                <a:spcPct val="80000"/>
              </a:lnSpc>
              <a:spcBef>
                <a:spcPts val="496"/>
              </a:spcBef>
              <a:spcAft>
                <a:spcPts val="600"/>
              </a:spcAft>
              <a:buClr>
                <a:srgbClr val="3C3C3C"/>
              </a:buClr>
              <a:buSzPct val="98267"/>
            </a:pPr>
            <a:r>
              <a:rPr lang="en-US" sz="2280" dirty="0" smtClean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Coded </a:t>
            </a:r>
            <a:r>
              <a:rPr lang="en-US" sz="2280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based on specifications written by OOI Project Scientists, derived from QARTOD manuals and other observatory experiences</a:t>
            </a:r>
          </a:p>
          <a:p>
            <a:pPr marL="342900" indent="-330200">
              <a:lnSpc>
                <a:spcPct val="80000"/>
              </a:lnSpc>
              <a:spcBef>
                <a:spcPts val="496"/>
              </a:spcBef>
              <a:spcAft>
                <a:spcPts val="600"/>
              </a:spcAft>
              <a:buClr>
                <a:srgbClr val="3C3C3C"/>
              </a:buClr>
              <a:buSzPct val="98267"/>
            </a:pPr>
            <a:r>
              <a:rPr lang="en-US" sz="2280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Algorithms refer to “lookup tables” assembled by OOI Project Scientists with input from subject matter experts: </a:t>
            </a:r>
            <a:r>
              <a:rPr lang="en-US" sz="228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  <a:rtl val="0"/>
              </a:rPr>
              <a:t>https://github.com/ooi-integration/qc-lookup</a:t>
            </a:r>
            <a:r>
              <a:rPr lang="en-US" sz="2280" dirty="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342900" indent="-190500">
              <a:lnSpc>
                <a:spcPct val="80000"/>
              </a:lnSpc>
              <a:spcBef>
                <a:spcPts val="496"/>
              </a:spcBef>
              <a:buClr>
                <a:srgbClr val="3C3C3C"/>
              </a:buClr>
              <a:buSzPct val="25000"/>
              <a:buNone/>
            </a:pPr>
            <a:endParaRPr sz="2280" dirty="0">
              <a:solidFill>
                <a:srgbClr val="3C3C3C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918" name="Shape 2918"/>
          <p:cNvSpPr txBox="1">
            <a:spLocks noGrp="1"/>
          </p:cNvSpPr>
          <p:nvPr>
            <p:ph type="sldNum" idx="4294967295"/>
          </p:nvPr>
        </p:nvSpPr>
        <p:spPr>
          <a:xfrm>
            <a:off x="10496551" y="6372200"/>
            <a:ext cx="867899" cy="30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ct val="25000"/>
              </a:pPr>
              <a:t>11</a:t>
            </a:fld>
            <a:endParaRPr lang="en-US" dirty="0"/>
          </a:p>
        </p:txBody>
      </p:sp>
      <p:sp>
        <p:nvSpPr>
          <p:cNvPr id="2919" name="Shape 2919"/>
          <p:cNvSpPr txBox="1"/>
          <p:nvPr/>
        </p:nvSpPr>
        <p:spPr>
          <a:xfrm>
            <a:off x="432186" y="3560077"/>
            <a:ext cx="5130599" cy="232155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  <a:rtl val="0"/>
              </a:rPr>
              <a:t>Global Range Test</a:t>
            </a:r>
          </a:p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Local Range Test</a:t>
            </a:r>
          </a:p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Spike Test</a:t>
            </a:r>
          </a:p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Stuck Value Test</a:t>
            </a:r>
          </a:p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Trend Test</a:t>
            </a:r>
          </a:p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Temporal Gradient Test</a:t>
            </a:r>
          </a:p>
          <a:p>
            <a:pPr marL="514350" indent="-482600">
              <a:lnSpc>
                <a:spcPct val="90000"/>
              </a:lnSpc>
              <a:buClr>
                <a:schemeClr val="dk1"/>
              </a:buClr>
              <a:buSzPct val="100000"/>
              <a:buFont typeface="Arial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Spatial Gradient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Test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Arial"/>
                <a:ea typeface="Arial"/>
                <a:cs typeface="Arial"/>
                <a:sym typeface="Arial"/>
                <a:rtl val="0"/>
              </a:rPr>
              <a:t>(Profile)</a:t>
            </a:r>
            <a:endParaRPr sz="2000" dirty="0">
              <a:solidFill>
                <a:schemeClr val="bg1">
                  <a:lumMod val="85000"/>
                </a:schemeClr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3945" y="3560077"/>
            <a:ext cx="7499577" cy="2203476"/>
          </a:xfrm>
          <a:prstGeom prst="rect">
            <a:avLst/>
          </a:prstGeom>
        </p:spPr>
      </p:pic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734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184" y="293050"/>
            <a:ext cx="10515600" cy="10602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NetCDF QC flags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481"/>
            <a:ext cx="10515600" cy="4508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Results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the QC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tests do not remove data.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Each parameter in a file has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corresponding *_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qc_executed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*_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qc_results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variable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qc_executed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indicates which tests were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qc_results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denotes which tests passed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Integer values can be converted to a binary that indicates which tests were run (1) or not (0), and which passed (1) or failed (0).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 example QC Python notebook 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online guide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http://oceanobservatories.org/knowledgebase/interpreting-qc-variables-and-results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for more details.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0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Status Categories</a:t>
            </a:r>
            <a:endParaRPr lang="en-US" sz="32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357189" y="1276351"/>
          <a:ext cx="11429998" cy="4588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3158">
                  <a:extLst>
                    <a:ext uri="{9D8B030D-6E8A-4147-A177-3AD203B41FA5}">
                      <a16:colId xmlns:a16="http://schemas.microsoft.com/office/drawing/2014/main" val="3097184147"/>
                    </a:ext>
                  </a:extLst>
                </a:gridCol>
                <a:gridCol w="5545389">
                  <a:extLst>
                    <a:ext uri="{9D8B030D-6E8A-4147-A177-3AD203B41FA5}">
                      <a16:colId xmlns:a16="http://schemas.microsoft.com/office/drawing/2014/main" val="2946086915"/>
                    </a:ext>
                  </a:extLst>
                </a:gridCol>
                <a:gridCol w="1010264">
                  <a:extLst>
                    <a:ext uri="{9D8B030D-6E8A-4147-A177-3AD203B41FA5}">
                      <a16:colId xmlns:a16="http://schemas.microsoft.com/office/drawing/2014/main" val="2732172161"/>
                    </a:ext>
                  </a:extLst>
                </a:gridCol>
                <a:gridCol w="2139669">
                  <a:extLst>
                    <a:ext uri="{9D8B030D-6E8A-4147-A177-3AD203B41FA5}">
                      <a16:colId xmlns:a16="http://schemas.microsoft.com/office/drawing/2014/main" val="2953087463"/>
                    </a:ext>
                  </a:extLst>
                </a:gridCol>
                <a:gridCol w="721518">
                  <a:extLst>
                    <a:ext uri="{9D8B030D-6E8A-4147-A177-3AD203B41FA5}">
                      <a16:colId xmlns:a16="http://schemas.microsoft.com/office/drawing/2014/main" val="2362738386"/>
                    </a:ext>
                  </a:extLst>
                </a:gridCol>
              </a:tblGrid>
              <a:tr h="48792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QARTOD Code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QARTOD Description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Color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437230382"/>
                  </a:ext>
                </a:extLst>
              </a:tr>
              <a:tr h="40020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NOT_OPERATIONAL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functional (no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expected)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operational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979007946"/>
                  </a:ext>
                </a:extLst>
              </a:tr>
              <a:tr h="40020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NOT_AVAILABLE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lost in transmission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data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69654732"/>
                  </a:ext>
                </a:extLst>
              </a:tr>
              <a:tr h="40020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PENDING_INGEST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exists, Awaiting ingest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341190860"/>
                  </a:ext>
                </a:extLst>
              </a:tr>
              <a:tr h="48792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NOT_EVALUATED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exists, Awaiting evaluation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evaluated, not available or unknown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18131206"/>
                  </a:ext>
                </a:extLst>
              </a:tr>
              <a:tr h="48792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SUSPECT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exists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e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ither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failed a QC test or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 not reflect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environmental conditions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Questionable/suspect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20038556"/>
                  </a:ext>
                </a:extLst>
              </a:tr>
              <a:tr h="48792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FAIL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exists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but is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be bad due to known instrument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calibration error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Bad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537909614"/>
                  </a:ext>
                </a:extLst>
              </a:tr>
              <a:tr h="487923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exists,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passed QC tests, is complete and looks reasonable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109960762"/>
                  </a:ext>
                </a:extLst>
              </a:tr>
              <a:tr h="948434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GOOD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marL="182880" algn="l" rtl="0" fontAlgn="t">
                        <a:spcAft>
                          <a:spcPts val="6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Instrument functional,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exists,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passed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QC tests, is complete and has undergone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validation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shipboard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datasets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</a:t>
                      </a:r>
                      <a:r>
                        <a:rPr lang="en-US" sz="1400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reached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highest level of QC that the OOI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provide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08166156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313916" y="1819805"/>
            <a:ext cx="305396" cy="3678545"/>
            <a:chOff x="11313916" y="1819805"/>
            <a:chExt cx="305396" cy="3678545"/>
          </a:xfrm>
        </p:grpSpPr>
        <p:sp>
          <p:nvSpPr>
            <p:cNvPr id="8" name="Rectangle 7"/>
            <p:cNvSpPr/>
            <p:nvPr/>
          </p:nvSpPr>
          <p:spPr>
            <a:xfrm>
              <a:off x="11313916" y="1819805"/>
              <a:ext cx="303608" cy="29170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313916" y="2217453"/>
              <a:ext cx="303608" cy="29170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315704" y="2624454"/>
              <a:ext cx="303608" cy="291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314512" y="3055430"/>
              <a:ext cx="303608" cy="291702"/>
            </a:xfrm>
            <a:prstGeom prst="rect">
              <a:avLst/>
            </a:prstGeom>
            <a:solidFill>
              <a:srgbClr val="004C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1313916" y="3557949"/>
              <a:ext cx="303608" cy="291702"/>
            </a:xfrm>
            <a:prstGeom prst="rect">
              <a:avLst/>
            </a:prstGeom>
            <a:solidFill>
              <a:srgbClr val="CC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315704" y="4033074"/>
              <a:ext cx="303608" cy="291702"/>
            </a:xfrm>
            <a:prstGeom prst="rect">
              <a:avLst/>
            </a:prstGeom>
            <a:solidFill>
              <a:srgbClr val="CC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14512" y="4521499"/>
              <a:ext cx="303608" cy="291702"/>
            </a:xfrm>
            <a:prstGeom prst="rect">
              <a:avLst/>
            </a:prstGeom>
            <a:solidFill>
              <a:srgbClr val="00C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313916" y="5206648"/>
              <a:ext cx="303608" cy="291702"/>
            </a:xfrm>
            <a:prstGeom prst="rect">
              <a:avLst/>
            </a:prstGeom>
            <a:solidFill>
              <a:srgbClr val="00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10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24" y="378560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Annotation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26842"/>
            <a:ext cx="12192000" cy="11425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409" y="1261552"/>
            <a:ext cx="6011762" cy="354246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987224" y="2827990"/>
            <a:ext cx="914400" cy="5868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209241" y="1261552"/>
            <a:ext cx="1795526" cy="1772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9502" y="1438822"/>
            <a:ext cx="5897907" cy="354246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Annotations are the primary means of communication between data team and users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Annotations can be directly entered via the GUI for specified data streams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Annotation text appears in a tab on the data catalog/plotting page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Annotation time ranges can be shown on plots (via “Options” interface)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Annotations also included in downloaded data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9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20" y="1671638"/>
            <a:ext cx="6905286" cy="4291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&amp;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Review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 Reviews &amp; Documentation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921" y="1350147"/>
            <a:ext cx="3504740" cy="448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9415" y="609601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8" name="Shape 2529"/>
          <p:cNvSpPr txBox="1">
            <a:spLocks noGrp="1"/>
          </p:cNvSpPr>
          <p:nvPr>
            <p:ph type="title"/>
          </p:nvPr>
        </p:nvSpPr>
        <p:spPr>
          <a:xfrm>
            <a:off x="231321" y="573215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Overview</a:t>
            </a:r>
            <a:endParaRPr lang="en-US" sz="3200" dirty="0">
              <a:solidFill>
                <a:srgbClr val="0C589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6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231" y="1651297"/>
            <a:ext cx="5882819" cy="4259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31" y="374316"/>
            <a:ext cx="8453416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Reviews and Reporting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85" y="1329803"/>
            <a:ext cx="267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Timeline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0014" y="1307733"/>
            <a:ext cx="294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Annotation Text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66" y="1756083"/>
            <a:ext cx="5136886" cy="41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89" y="327292"/>
            <a:ext cx="10515600" cy="1060262"/>
          </a:xfrm>
        </p:spPr>
        <p:txBody>
          <a:bodyPr>
            <a:normAutofit/>
          </a:bodyPr>
          <a:lstStyle/>
          <a:p>
            <a:pPr lvl="2" algn="l" rtl="0">
              <a:lnSpc>
                <a:spcPct val="90000"/>
              </a:lnSpc>
              <a:spcBef>
                <a:spcPct val="0"/>
              </a:spcBef>
            </a:pP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QC Database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Tool (</a:t>
            </a:r>
            <a:r>
              <a:rPr lang="en-US" sz="3200" u="sng" dirty="0" smtClean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ooi.visualocean.net</a:t>
            </a:r>
            <a:r>
              <a:rPr lang="en-US" sz="32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)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7717" y="1509924"/>
            <a:ext cx="502101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2763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Used for reference &amp; statistics</a:t>
            </a:r>
          </a:p>
          <a:p>
            <a:pPr marL="512763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Includes status information, as well as a cruise data checklist</a:t>
            </a:r>
          </a:p>
          <a:p>
            <a:pPr marL="512763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Includes testing/review capability</a:t>
            </a:r>
          </a:p>
          <a:p>
            <a:pPr marL="512763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Annotation </a:t>
            </a:r>
            <a:r>
              <a:rPr lang="en-US" sz="2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options</a:t>
            </a:r>
            <a:endParaRPr lang="en-US" sz="28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31" y="1326461"/>
            <a:ext cx="6151289" cy="45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845" y="290355"/>
            <a:ext cx="10515600" cy="1060262"/>
          </a:xfrm>
        </p:spPr>
        <p:txBody>
          <a:bodyPr/>
          <a:lstStyle/>
          <a:p>
            <a:r>
              <a:rPr lang="en-US" dirty="0" smtClean="0"/>
              <a:t>Data Availability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221" y="1350617"/>
            <a:ext cx="10515600" cy="443752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QC Database: ooi.visualocean.net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21" y="2100536"/>
            <a:ext cx="10361662" cy="36876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56" y="1306978"/>
            <a:ext cx="5619146" cy="45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08" y="270319"/>
            <a:ext cx="10515600" cy="10602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Examples of QC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08" y="1425388"/>
            <a:ext cx="10515600" cy="4437529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Pressure offsets </a:t>
            </a:r>
          </a:p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 (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values)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Drift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Biofouling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Damage</a:t>
            </a:r>
            <a:endParaRPr lang="en-US" dirty="0"/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Video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1026" name="Picture 2" descr="p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346" y="1640532"/>
            <a:ext cx="7177608" cy="226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56"/>
          <a:stretch/>
        </p:blipFill>
        <p:spPr bwMode="auto">
          <a:xfrm>
            <a:off x="296008" y="4327804"/>
            <a:ext cx="5850792" cy="14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6" r="1"/>
          <a:stretch/>
        </p:blipFill>
        <p:spPr bwMode="auto">
          <a:xfrm>
            <a:off x="5956300" y="4058351"/>
            <a:ext cx="6235700" cy="18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1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20" y="1671638"/>
            <a:ext cx="6905286" cy="4291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&amp;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Review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Periodic Reviews &amp; Documentation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921" y="1350147"/>
            <a:ext cx="3504740" cy="448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9415" y="609601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8" name="Shape 2529"/>
          <p:cNvSpPr txBox="1">
            <a:spLocks noGrp="1"/>
          </p:cNvSpPr>
          <p:nvPr>
            <p:ph type="title"/>
          </p:nvPr>
        </p:nvSpPr>
        <p:spPr>
          <a:xfrm>
            <a:off x="231321" y="573215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Overview</a:t>
            </a:r>
            <a:endParaRPr lang="en-US" sz="3200" dirty="0">
              <a:solidFill>
                <a:srgbClr val="0C589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74651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Deliverables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6890" y="1528763"/>
            <a:ext cx="10636910" cy="4428284"/>
          </a:xfrm>
        </p:spPr>
        <p:txBody>
          <a:bodyPr>
            <a:normAutofit/>
          </a:bodyPr>
          <a:lstStyle/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Availability Reports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(%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completeness, streams/parameters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reported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particles in the system)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Quality Reports</a:t>
            </a:r>
          </a:p>
          <a:p>
            <a:pPr lvl="0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Redmine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reporting</a:t>
            </a:r>
          </a:p>
          <a:p>
            <a:pPr lvl="1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Issues found, investigations,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Help Desk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open/closed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 dive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investigation reports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Annotations (to users)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Download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5" name="Picture 2" descr="b8a42f16-3cd7-4b2f-ae51-007f26a7ee0a@namprd14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8275236" y="2569433"/>
            <a:ext cx="3542990" cy="304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56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20" y="1671638"/>
            <a:ext cx="6905286" cy="4291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&amp;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Review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Periodic Reviews &amp; Documentation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r>
              <a:rPr lang="en-US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(into 2.0)</a:t>
            </a:r>
            <a:endParaRPr lang="en-US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921" y="1350147"/>
            <a:ext cx="3504740" cy="448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9415" y="609601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8" name="Shape 2529"/>
          <p:cNvSpPr txBox="1">
            <a:spLocks noGrp="1"/>
          </p:cNvSpPr>
          <p:nvPr>
            <p:ph type="title"/>
          </p:nvPr>
        </p:nvSpPr>
        <p:spPr>
          <a:xfrm>
            <a:off x="231321" y="573215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Overview</a:t>
            </a:r>
            <a:endParaRPr lang="en-US" sz="3200" dirty="0">
              <a:solidFill>
                <a:srgbClr val="0C589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74651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Availability and Completeness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519" y="3881270"/>
            <a:ext cx="5628438" cy="2042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22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2184" y="1321608"/>
            <a:ext cx="5092570" cy="26332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Some derived data products are still being added to the system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Some products are available but do not show up in data catalog or cannot be plotted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Some products require additional processing (e.g. ZPLSC, HYDBB)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56460" y="1425388"/>
            <a:ext cx="5971824" cy="2147995"/>
            <a:chOff x="5856460" y="1425388"/>
            <a:chExt cx="5971824" cy="21479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56460" y="1425388"/>
              <a:ext cx="5971824" cy="214799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483705" y="2281283"/>
              <a:ext cx="43781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Seafloor Uplift and Deflation Mean Depth</a:t>
              </a:r>
              <a:b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BOTSFLU L2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31391" y="4699524"/>
            <a:ext cx="4622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Seafloor Uplift and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Deflation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10-min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Rate of Depth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Change (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BOTSFLU L2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76420" y="3864436"/>
            <a:ext cx="6023426" cy="2186030"/>
            <a:chOff x="176420" y="3864436"/>
            <a:chExt cx="6023426" cy="218603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420" y="3864436"/>
              <a:ext cx="6023426" cy="21860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07964" y="4053388"/>
              <a:ext cx="4479111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Seafloor Uplift and Deflation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endParaRPr lang="en-US" sz="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/>
              </a:r>
              <a:b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5-min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Rate of Depth Change (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BOTSFLU L2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</p:grpSp>
      <p:sp>
        <p:nvSpPr>
          <p:cNvPr id="14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74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2" y="304699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4C9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Adding capability to OOINet experience</a:t>
            </a:r>
            <a:endParaRPr lang="en-US" sz="3200" dirty="0">
              <a:solidFill>
                <a:srgbClr val="004C9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777" y="1210282"/>
            <a:ext cx="9243827" cy="2191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299" y="3401778"/>
            <a:ext cx="2700704" cy="2631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690" y="3454444"/>
            <a:ext cx="3255991" cy="25264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290" y="1588223"/>
            <a:ext cx="6730276" cy="421254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6683" y="1284078"/>
            <a:ext cx="2177181" cy="1982492"/>
          </a:xfrm>
          <a:prstGeom prst="rect">
            <a:avLst/>
          </a:prstGeom>
        </p:spPr>
      </p:pic>
      <p:sp>
        <p:nvSpPr>
          <p:cNvPr id="10" name="Shape 2589"/>
          <p:cNvSpPr txBox="1">
            <a:spLocks noGrp="1"/>
          </p:cNvSpPr>
          <p:nvPr>
            <p:ph type="title"/>
          </p:nvPr>
        </p:nvSpPr>
        <p:spPr>
          <a:xfrm>
            <a:off x="318316" y="501877"/>
            <a:ext cx="12306225" cy="722462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24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Science Evaluation: Are ocean features encountered real? Outside local range</a:t>
            </a:r>
            <a:endParaRPr lang="en-US" sz="2400" dirty="0">
              <a:solidFill>
                <a:srgbClr val="0C589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0801" y="2692593"/>
            <a:ext cx="2747887" cy="2234550"/>
            <a:chOff x="179613" y="1300788"/>
            <a:chExt cx="5165473" cy="365867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613" y="1300788"/>
              <a:ext cx="5165473" cy="3658670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1886607" y="3321269"/>
              <a:ext cx="78827" cy="78828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49337" y="1099412"/>
            <a:ext cx="137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smtClean="0"/>
              <a:t>Is this real?</a:t>
            </a:r>
            <a:endParaRPr lang="en-US" b="1" i="1"/>
          </a:p>
        </p:txBody>
      </p:sp>
      <p:sp>
        <p:nvSpPr>
          <p:cNvPr id="17" name="TextBox 16"/>
          <p:cNvSpPr txBox="1"/>
          <p:nvPr/>
        </p:nvSpPr>
        <p:spPr>
          <a:xfrm>
            <a:off x="10913628" y="1509521"/>
            <a:ext cx="1235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IOOS data shows presence </a:t>
            </a:r>
          </a:p>
          <a:p>
            <a:pPr algn="ctr"/>
            <a:r>
              <a:rPr lang="en-US" i="1" dirty="0"/>
              <a:t>o</a:t>
            </a:r>
            <a:r>
              <a:rPr lang="en-US" i="1" dirty="0" smtClean="0"/>
              <a:t>f  warm core ring</a:t>
            </a:r>
            <a:endParaRPr lang="en-US" i="1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627077" y="3694496"/>
            <a:ext cx="1101527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2170" y="1242310"/>
            <a:ext cx="2248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Taking advantage of all </a:t>
            </a:r>
            <a:r>
              <a:rPr lang="en-US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assets, even non-NSF, to </a:t>
            </a:r>
            <a:r>
              <a:rPr lang="en-US" dirty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assess data quality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295700" y="1425880"/>
            <a:ext cx="0" cy="2600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880807" y="2351509"/>
            <a:ext cx="90742" cy="9074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4022" y="3301702"/>
            <a:ext cx="2709778" cy="27246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007411" y="3694496"/>
            <a:ext cx="1235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IOOS data shows ocean response to storm</a:t>
            </a:r>
            <a:endParaRPr lang="en-US" i="1" dirty="0"/>
          </a:p>
        </p:txBody>
      </p:sp>
      <p:sp>
        <p:nvSpPr>
          <p:cNvPr id="19" name="Oval 18"/>
          <p:cNvSpPr/>
          <p:nvPr/>
        </p:nvSpPr>
        <p:spPr>
          <a:xfrm>
            <a:off x="10156824" y="4308475"/>
            <a:ext cx="95689" cy="797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08381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4C99"/>
                </a:solidFill>
              </a:rPr>
              <a:t>Vicarious Calibration - </a:t>
            </a:r>
            <a:r>
              <a:rPr lang="en-US" sz="3200" dirty="0">
                <a:solidFill>
                  <a:srgbClr val="004C99"/>
                </a:solidFill>
              </a:rPr>
              <a:t>C</a:t>
            </a:r>
            <a:r>
              <a:rPr lang="en-US" sz="3200" dirty="0" smtClean="0">
                <a:solidFill>
                  <a:srgbClr val="004C99"/>
                </a:solidFill>
              </a:rPr>
              <a:t>omparisons enabled by ERDDAP</a:t>
            </a:r>
            <a:endParaRPr lang="en-US" sz="3200" dirty="0">
              <a:solidFill>
                <a:srgbClr val="004C9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 descr="fig6_comparison_map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254125"/>
            <a:ext cx="3860800" cy="2413000"/>
          </a:xfrm>
          <a:prstGeom prst="rect">
            <a:avLst/>
          </a:prstGeom>
        </p:spPr>
      </p:pic>
      <p:pic>
        <p:nvPicPr>
          <p:cNvPr id="6" name="Picture 5" descr="fig6_compari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800" y="1265236"/>
            <a:ext cx="6794500" cy="42465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0500" y="2470834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Glider 387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Comparison Segment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" y="3827142"/>
            <a:ext cx="18541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Concurrent profiles from </a:t>
            </a:r>
            <a:r>
              <a:rPr lang="en-US" dirty="0" smtClean="0">
                <a:solidFill>
                  <a:srgbClr val="448AD7"/>
                </a:solidFill>
              </a:rPr>
              <a:t>Glider 387</a:t>
            </a:r>
            <a:r>
              <a:rPr lang="en-US" dirty="0" smtClean="0"/>
              <a:t>  and </a:t>
            </a:r>
            <a:r>
              <a:rPr lang="en-US" dirty="0" smtClean="0">
                <a:solidFill>
                  <a:srgbClr val="FF0000"/>
                </a:solidFill>
              </a:rPr>
              <a:t>Coastal Pioneer Profiler Mooring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00700" y="5399204"/>
            <a:ext cx="6173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Co-located and concurrent Temperature and Salinity Profiles</a:t>
            </a:r>
          </a:p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Blue – Glider 387</a:t>
            </a:r>
            <a:r>
              <a:rPr lang="en-US" dirty="0" smtClean="0">
                <a:solidFill>
                  <a:srgbClr val="0000FF"/>
                </a:solidFill>
              </a:rPr>
              <a:t>      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FF0000"/>
                </a:solidFill>
              </a:rPr>
              <a:t>Red – Coastal Pioneer Profiler Mooring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 descr="fig6_comparison_profiles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8499" y="3651446"/>
            <a:ext cx="2768600" cy="206355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50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75" y="283880"/>
            <a:ext cx="10515600" cy="10602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Community Datasets &amp; Tools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79" y="1339044"/>
            <a:ext cx="10515600" cy="69429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http://oceanobservatories.org/community-tools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7" y="2026867"/>
            <a:ext cx="3468543" cy="24656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25400" y="3397774"/>
            <a:ext cx="3891120" cy="2564989"/>
            <a:chOff x="3858357" y="2399306"/>
            <a:chExt cx="3891120" cy="256498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8357" y="2399306"/>
              <a:ext cx="3891120" cy="25649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322" y="4398299"/>
              <a:ext cx="1735036" cy="4684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58961" y="4471990"/>
            <a:ext cx="3356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De-tided Bottom Pressure Recorder (BOTPT) data </a:t>
            </a:r>
          </a:p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W. Chadwick (OSU/CIMRS)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47565" y="1906050"/>
            <a:ext cx="3465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Student-collated biology catalog from Axial Seamount, using ROV and HD video records</a:t>
            </a:r>
          </a:p>
          <a:p>
            <a:pPr algn="ct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D. Kelley (UW) &amp; L.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Sautter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 (Charleston)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72762" y="4492495"/>
            <a:ext cx="414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Time-lapse videos of vent dynamics at Axial Seamount, using HD Video data </a:t>
            </a:r>
          </a:p>
          <a:p>
            <a:pPr algn="r"/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A. Marburg (UW/APL), T. Crone (LDEO) &amp; F. Knuth (Rutgers)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390" y="2121878"/>
            <a:ext cx="3961159" cy="22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9605"/>
            <a:ext cx="7133492" cy="10602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Partnerships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4" y="1909192"/>
            <a:ext cx="3369929" cy="2451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1026" name="Picture 2" descr="Figure 3 - Timeseries Web Service plot example for OO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99" y="4189471"/>
            <a:ext cx="3663706" cy="16283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creen Shot 2016-12-02 at 6.16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58" y="1909192"/>
            <a:ext cx="4232622" cy="3272874"/>
          </a:xfrm>
          <a:prstGeom prst="rect">
            <a:avLst/>
          </a:prstGeom>
        </p:spPr>
      </p:pic>
      <p:pic>
        <p:nvPicPr>
          <p:cNvPr id="9" name="Picture 8" descr="Screen Shot 2016-12-02 at 4.27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33" y="1918524"/>
            <a:ext cx="3295412" cy="2970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4718" y="3913511"/>
            <a:ext cx="2431143" cy="1823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430" y="1395304"/>
            <a:ext cx="881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IRIS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83658" y="1395304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NANOOS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75059" y="1395304"/>
            <a:ext cx="1202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NDBC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07" y="1347364"/>
            <a:ext cx="9723471" cy="45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3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08" y="365126"/>
            <a:ext cx="10515600" cy="10602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CI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Priorities 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Transition to 2.0)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product creation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Hydrophone data,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Osmosampler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pCO2 Flux, VADCP, interpolation issues</a:t>
            </a:r>
          </a:p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discovery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navigation of data catalog, missing pressure data, image galleries, stream name consistency</a:t>
            </a:r>
          </a:p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User experience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login fixes, interpolated plots, data download issues (missing status, provenance errors), status indicators and dashboard, addition of multiple-stream download</a:t>
            </a:r>
          </a:p>
          <a:p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data displayed outside deployment time range, QC lookup values, fill value support, improved annotations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20" y="1671638"/>
            <a:ext cx="6905286" cy="4291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&amp;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Review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Periodic Reviews &amp; Documentation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921" y="1350147"/>
            <a:ext cx="3504740" cy="448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9415" y="609601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8" name="Shape 2529"/>
          <p:cNvSpPr txBox="1">
            <a:spLocks noGrp="1"/>
          </p:cNvSpPr>
          <p:nvPr>
            <p:ph type="title"/>
          </p:nvPr>
        </p:nvSpPr>
        <p:spPr>
          <a:xfrm>
            <a:off x="231321" y="573215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Overview</a:t>
            </a:r>
            <a:endParaRPr lang="en-US" sz="3200" dirty="0">
              <a:solidFill>
                <a:srgbClr val="0C589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7" descr="OOI_map_new004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974" y="1388041"/>
            <a:ext cx="408305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-19415" y="609601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3200" dirty="0" smtClean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OOI By the Numbers</a:t>
            </a:r>
            <a:endParaRPr lang="en-US" altLang="en-US" sz="3200" dirty="0">
              <a:solidFill>
                <a:srgbClr val="0C588D"/>
              </a:solidFill>
              <a:latin typeface="Helvetic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8565" y="1388041"/>
            <a:ext cx="47634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prstClr val="black"/>
                </a:solidFill>
              </a:rPr>
              <a:t>Arrays</a:t>
            </a:r>
          </a:p>
          <a:p>
            <a:endParaRPr lang="en-US" sz="2400" dirty="0">
              <a:solidFill>
                <a:prstClr val="black"/>
              </a:solidFill>
            </a:endParaRPr>
          </a:p>
          <a:p>
            <a:r>
              <a:rPr lang="en-US" sz="2200" dirty="0" smtClean="0">
                <a:solidFill>
                  <a:prstClr val="black"/>
                </a:solidFill>
              </a:rPr>
              <a:t>Stable Platforms</a:t>
            </a:r>
            <a:endParaRPr lang="en-US" sz="2200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Moorings, Profilers, Nodes</a:t>
            </a:r>
          </a:p>
          <a:p>
            <a:endParaRPr lang="en-US" sz="1200" dirty="0">
              <a:solidFill>
                <a:prstClr val="black"/>
              </a:solidFill>
            </a:endParaRPr>
          </a:p>
          <a:p>
            <a:r>
              <a:rPr lang="en-US" sz="2200" dirty="0" smtClean="0">
                <a:solidFill>
                  <a:prstClr val="black"/>
                </a:solidFill>
              </a:rPr>
              <a:t>Mobile </a:t>
            </a:r>
            <a:r>
              <a:rPr lang="en-US" sz="2200" dirty="0">
                <a:solidFill>
                  <a:prstClr val="black"/>
                </a:solidFill>
              </a:rPr>
              <a:t>Assets</a:t>
            </a:r>
          </a:p>
          <a:p>
            <a:r>
              <a:rPr lang="en-US" dirty="0">
                <a:solidFill>
                  <a:prstClr val="black"/>
                </a:solidFill>
              </a:rPr>
              <a:t>Gliders, AUVs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sz="2200" dirty="0" smtClean="0">
                <a:solidFill>
                  <a:prstClr val="black"/>
                </a:solidFill>
              </a:rPr>
              <a:t>Instruments (~850 deployed)</a:t>
            </a:r>
            <a:endParaRPr lang="en-US" sz="2200" dirty="0">
              <a:solidFill>
                <a:prstClr val="black"/>
              </a:solidFill>
            </a:endParaRPr>
          </a:p>
          <a:p>
            <a:endParaRPr lang="en-US" sz="2800" dirty="0">
              <a:solidFill>
                <a:prstClr val="black"/>
              </a:solidFill>
            </a:endParaRPr>
          </a:p>
          <a:p>
            <a:r>
              <a:rPr lang="en-US" sz="2200" dirty="0">
                <a:solidFill>
                  <a:prstClr val="black"/>
                </a:solidFill>
              </a:rPr>
              <a:t>Science Data Products</a:t>
            </a:r>
          </a:p>
          <a:p>
            <a:endParaRPr lang="en-US" sz="2800" dirty="0">
              <a:solidFill>
                <a:prstClr val="black"/>
              </a:solidFill>
            </a:endParaRPr>
          </a:p>
          <a:p>
            <a:r>
              <a:rPr lang="en-US" sz="2200" dirty="0">
                <a:solidFill>
                  <a:prstClr val="black"/>
                </a:solidFill>
              </a:rPr>
              <a:t>Science/Engineering Data 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86632" y="1240254"/>
            <a:ext cx="214193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000" b="1" dirty="0">
                <a:solidFill>
                  <a:srgbClr val="0C588D"/>
                </a:solidFill>
              </a:rPr>
              <a:t>7</a:t>
            </a: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57</a:t>
            </a:r>
            <a:endParaRPr lang="en-US" sz="5000" b="1" dirty="0">
              <a:solidFill>
                <a:srgbClr val="0C588D"/>
              </a:solidFill>
            </a:endParaRP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31</a:t>
            </a:r>
            <a:endParaRPr lang="en-US" sz="5000" b="1" dirty="0">
              <a:solidFill>
                <a:srgbClr val="0C588D"/>
              </a:solidFill>
            </a:endParaRP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1227</a:t>
            </a:r>
            <a:endParaRPr lang="en-US" sz="5000" b="1" dirty="0">
              <a:solidFill>
                <a:srgbClr val="0C588D"/>
              </a:solidFill>
            </a:endParaRPr>
          </a:p>
          <a:p>
            <a:pPr algn="r"/>
            <a:r>
              <a:rPr lang="en-US" sz="5000" b="1" dirty="0" smtClean="0">
                <a:solidFill>
                  <a:srgbClr val="0C588D"/>
                </a:solidFill>
              </a:rPr>
              <a:t>&gt;2500</a:t>
            </a:r>
            <a:endParaRPr lang="en-US" sz="5000" b="1" dirty="0">
              <a:solidFill>
                <a:srgbClr val="0C588D"/>
              </a:solidFill>
            </a:endParaRPr>
          </a:p>
          <a:p>
            <a:pPr algn="r"/>
            <a:r>
              <a:rPr lang="en-US" sz="5000" b="1" dirty="0">
                <a:solidFill>
                  <a:srgbClr val="0C588D"/>
                </a:solidFill>
              </a:rPr>
              <a:t>&gt;100K</a:t>
            </a:r>
          </a:p>
        </p:txBody>
      </p:sp>
      <p:sp>
        <p:nvSpPr>
          <p:cNvPr id="8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285" y="1521642"/>
            <a:ext cx="10864515" cy="4410236"/>
          </a:xfrm>
        </p:spPr>
        <p:txBody>
          <a:bodyPr>
            <a:normAutofit fontScale="85000" lnSpcReduction="20000"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large amount of high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continues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to be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collected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review is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primary focus, given maturation of the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system and control over data ingestion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 team accelerating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via development of specialized tools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Short-term goals for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improving data quality and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delivery (medium- and long-term goals are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now recommendations for OOI 2.0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OOI is providing a curated, consistent data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delivering data and metadata to the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4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7" name="Shape 273"/>
          <p:cNvSpPr txBox="1"/>
          <p:nvPr/>
        </p:nvSpPr>
        <p:spPr>
          <a:xfrm>
            <a:off x="1148011" y="5484677"/>
            <a:ext cx="1369034" cy="2872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/>
              <a:t>Leila Belabassi</a:t>
            </a:r>
          </a:p>
        </p:txBody>
      </p:sp>
      <p:sp>
        <p:nvSpPr>
          <p:cNvPr id="8" name="Shape 274"/>
          <p:cNvSpPr txBox="1"/>
          <p:nvPr/>
        </p:nvSpPr>
        <p:spPr>
          <a:xfrm>
            <a:off x="6546170" y="2890926"/>
            <a:ext cx="1754441" cy="50749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Sage Lichtenwalner</a:t>
            </a:r>
          </a:p>
        </p:txBody>
      </p:sp>
      <p:sp>
        <p:nvSpPr>
          <p:cNvPr id="9" name="Shape 275"/>
          <p:cNvSpPr txBox="1"/>
          <p:nvPr/>
        </p:nvSpPr>
        <p:spPr>
          <a:xfrm>
            <a:off x="3736094" y="5432390"/>
            <a:ext cx="1543528" cy="33953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Mike Smith</a:t>
            </a:r>
          </a:p>
        </p:txBody>
      </p:sp>
      <p:sp>
        <p:nvSpPr>
          <p:cNvPr id="10" name="Shape 276"/>
          <p:cNvSpPr txBox="1"/>
          <p:nvPr/>
        </p:nvSpPr>
        <p:spPr>
          <a:xfrm>
            <a:off x="6553718" y="5385283"/>
            <a:ext cx="1518293" cy="53654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Friedrich Knuth</a:t>
            </a:r>
          </a:p>
        </p:txBody>
      </p:sp>
      <p:sp>
        <p:nvSpPr>
          <p:cNvPr id="11" name="Shape 277"/>
          <p:cNvSpPr txBox="1"/>
          <p:nvPr/>
        </p:nvSpPr>
        <p:spPr>
          <a:xfrm>
            <a:off x="9491698" y="5358494"/>
            <a:ext cx="1518294" cy="28724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Lori Garzio</a:t>
            </a:r>
          </a:p>
        </p:txBody>
      </p:sp>
      <p:pic>
        <p:nvPicPr>
          <p:cNvPr id="12" name="Shape 278" descr="Shape 2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718" y="3850209"/>
            <a:ext cx="1518294" cy="1508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Shape 279" descr="Shape 2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718" y="1376467"/>
            <a:ext cx="1614705" cy="1481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Shape 280" descr="Shape 28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91698" y="3778228"/>
            <a:ext cx="1518294" cy="1508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Shape 281" descr="Shape 28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36094" y="3851931"/>
            <a:ext cx="1543528" cy="1533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Shape 282" descr="Shape 282"/>
          <p:cNvPicPr>
            <a:picLocks noChangeAspect="1"/>
          </p:cNvPicPr>
          <p:nvPr/>
        </p:nvPicPr>
        <p:blipFill>
          <a:blip r:embed="rId6">
            <a:extLst/>
          </a:blip>
          <a:srcRect t="5366" b="12571"/>
          <a:stretch>
            <a:fillRect/>
          </a:stretch>
        </p:blipFill>
        <p:spPr>
          <a:xfrm>
            <a:off x="3736094" y="1392915"/>
            <a:ext cx="1618990" cy="148156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283"/>
          <p:cNvSpPr txBox="1"/>
          <p:nvPr/>
        </p:nvSpPr>
        <p:spPr>
          <a:xfrm>
            <a:off x="3736094" y="2890925"/>
            <a:ext cx="1618990" cy="360179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Mike Vardaro</a:t>
            </a:r>
          </a:p>
        </p:txBody>
      </p:sp>
      <p:pic>
        <p:nvPicPr>
          <p:cNvPr id="18" name="Shape 284" descr="Shape 284"/>
          <p:cNvPicPr>
            <a:picLocks noChangeAspect="1"/>
          </p:cNvPicPr>
          <p:nvPr/>
        </p:nvPicPr>
        <p:blipFill>
          <a:blip r:embed="rId7">
            <a:extLst/>
          </a:blip>
          <a:srcRect l="31266"/>
          <a:stretch>
            <a:fillRect/>
          </a:stretch>
        </p:blipFill>
        <p:spPr>
          <a:xfrm>
            <a:off x="1057731" y="1392916"/>
            <a:ext cx="1540432" cy="148156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285"/>
          <p:cNvSpPr txBox="1"/>
          <p:nvPr/>
        </p:nvSpPr>
        <p:spPr>
          <a:xfrm>
            <a:off x="1057731" y="2963858"/>
            <a:ext cx="1549528" cy="22187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Mike Crowley</a:t>
            </a:r>
          </a:p>
        </p:txBody>
      </p:sp>
      <p:pic>
        <p:nvPicPr>
          <p:cNvPr id="20" name="Shape 286" descr="Shape 286"/>
          <p:cNvPicPr>
            <a:picLocks noChangeAspect="1"/>
          </p:cNvPicPr>
          <p:nvPr/>
        </p:nvPicPr>
        <p:blipFill>
          <a:blip r:embed="rId8">
            <a:extLst/>
          </a:blip>
          <a:srcRect l="8666" r="15582"/>
          <a:stretch>
            <a:fillRect/>
          </a:stretch>
        </p:blipFill>
        <p:spPr>
          <a:xfrm>
            <a:off x="9491698" y="1371968"/>
            <a:ext cx="1618990" cy="157118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87"/>
          <p:cNvSpPr txBox="1"/>
          <p:nvPr/>
        </p:nvSpPr>
        <p:spPr>
          <a:xfrm>
            <a:off x="9491698" y="2890926"/>
            <a:ext cx="1618990" cy="47152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699" tIns="45699" rIns="45699" bIns="45699" anchor="ctr"/>
          <a:lstStyle>
            <a:lvl1pPr algn="ctr" defTabSz="914400">
              <a:defRPr sz="25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/>
              <a:t>John Kerfoot</a:t>
            </a:r>
          </a:p>
        </p:txBody>
      </p:sp>
      <p:pic>
        <p:nvPicPr>
          <p:cNvPr id="2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60764" y="3851931"/>
            <a:ext cx="1537399" cy="1527264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le 6"/>
          <p:cNvSpPr txBox="1">
            <a:spLocks/>
          </p:cNvSpPr>
          <p:nvPr/>
        </p:nvSpPr>
        <p:spPr>
          <a:xfrm>
            <a:off x="221267" y="635955"/>
            <a:ext cx="4699076" cy="6873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Rutgers Data Team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2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875" y="673291"/>
            <a:ext cx="10464800" cy="4699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Questions?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7"/>
          <p:cNvSpPr txBox="1">
            <a:spLocks/>
          </p:cNvSpPr>
          <p:nvPr/>
        </p:nvSpPr>
        <p:spPr>
          <a:xfrm>
            <a:off x="500972" y="1250824"/>
            <a:ext cx="8402624" cy="488774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OOI Main Web site: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http://oceanobservatories.org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Portal: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http://ooinet.oceanobservatories.org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Help Desk: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help@oceanobservatories.org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Mike Vardaro, Data Manager, OOI CI Data Team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vardaro@marine.rutgers.edu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Mike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Crowley, Program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Manager, OOI CI Data Team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crowley@marine.rutgers.edu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NSF, COL, Rutgers University, University of Washington, WHOI, Oregon State University, Raytheon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877485" y="6356350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402" y="3694695"/>
            <a:ext cx="2490605" cy="2088370"/>
          </a:xfrm>
          <a:prstGeom prst="rect">
            <a:avLst/>
          </a:prstGeom>
          <a:effectLst>
            <a:outerShdw blurRad="50800" dist="101600" dir="2700000" algn="ctr" rotWithShape="0">
              <a:schemeClr val="tx1">
                <a:alpha val="40000"/>
              </a:scheme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7402" y="1328057"/>
            <a:ext cx="2490605" cy="2088370"/>
          </a:xfrm>
          <a:prstGeom prst="rect">
            <a:avLst/>
          </a:prstGeom>
          <a:effectLst>
            <a:outerShdw blurRad="50800" dist="101600" dir="2700000" algn="ctr" rotWithShape="0">
              <a:schemeClr val="tx1">
                <a:alpha val="40000"/>
              </a:scheme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Supplemental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26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34</a:t>
            </a:fld>
            <a:endParaRPr lang="en-US"/>
          </a:p>
        </p:txBody>
      </p:sp>
      <p:sp>
        <p:nvSpPr>
          <p:cNvPr id="4" name="Shape 2755"/>
          <p:cNvSpPr/>
          <p:nvPr/>
        </p:nvSpPr>
        <p:spPr>
          <a:xfrm>
            <a:off x="253625" y="4139726"/>
            <a:ext cx="1609150" cy="365698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OOI Operations: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12.5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FTEs</a:t>
            </a:r>
          </a:p>
        </p:txBody>
      </p:sp>
      <p:sp>
        <p:nvSpPr>
          <p:cNvPr id="5" name="Shape 2756"/>
          <p:cNvSpPr/>
          <p:nvPr/>
        </p:nvSpPr>
        <p:spPr>
          <a:xfrm>
            <a:off x="263727" y="3449966"/>
            <a:ext cx="1609150" cy="365698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OOI Management: 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1.0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FTE</a:t>
            </a:r>
          </a:p>
        </p:txBody>
      </p:sp>
      <p:sp>
        <p:nvSpPr>
          <p:cNvPr id="6" name="Shape 2757"/>
          <p:cNvSpPr/>
          <p:nvPr/>
        </p:nvSpPr>
        <p:spPr>
          <a:xfrm>
            <a:off x="263727" y="2748540"/>
            <a:ext cx="1609150" cy="365698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Leadership &amp; Oversight: 0 FTE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7" name="Shape 2758"/>
          <p:cNvSpPr/>
          <p:nvPr/>
        </p:nvSpPr>
        <p:spPr>
          <a:xfrm>
            <a:off x="3218639" y="3163563"/>
            <a:ext cx="3248999" cy="268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8" name="Shape 2759"/>
          <p:cNvSpPr/>
          <p:nvPr/>
        </p:nvSpPr>
        <p:spPr>
          <a:xfrm>
            <a:off x="7991595" y="3265825"/>
            <a:ext cx="2438399" cy="2479199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9" name="Shape 2760"/>
          <p:cNvSpPr/>
          <p:nvPr/>
        </p:nvSpPr>
        <p:spPr>
          <a:xfrm>
            <a:off x="3334335" y="3260392"/>
            <a:ext cx="1482300" cy="2497499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0" name="Shape 2761"/>
          <p:cNvSpPr/>
          <p:nvPr/>
        </p:nvSpPr>
        <p:spPr>
          <a:xfrm>
            <a:off x="3218638" y="2209960"/>
            <a:ext cx="7307099" cy="724800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1" name="Shape 2762"/>
          <p:cNvSpPr txBox="1"/>
          <p:nvPr/>
        </p:nvSpPr>
        <p:spPr>
          <a:xfrm>
            <a:off x="3521480" y="3590655"/>
            <a:ext cx="1120498" cy="507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 Team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Bill Kish</a:t>
            </a:r>
          </a:p>
        </p:txBody>
      </p:sp>
      <p:sp>
        <p:nvSpPr>
          <p:cNvPr id="12" name="Shape 2763"/>
          <p:cNvSpPr txBox="1"/>
          <p:nvPr/>
        </p:nvSpPr>
        <p:spPr>
          <a:xfrm>
            <a:off x="9248640" y="4421189"/>
            <a:ext cx="1093199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Evaluator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Friedrich Knuth</a:t>
            </a:r>
          </a:p>
        </p:txBody>
      </p:sp>
      <p:sp>
        <p:nvSpPr>
          <p:cNvPr id="13" name="Shape 2764"/>
          <p:cNvSpPr/>
          <p:nvPr/>
        </p:nvSpPr>
        <p:spPr>
          <a:xfrm>
            <a:off x="3218638" y="1407324"/>
            <a:ext cx="7307099" cy="605700"/>
          </a:xfrm>
          <a:prstGeom prst="rect">
            <a:avLst/>
          </a:prstGeom>
          <a:solidFill>
            <a:srgbClr val="FABF8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14" name="Shape 2765"/>
          <p:cNvSpPr txBox="1"/>
          <p:nvPr/>
        </p:nvSpPr>
        <p:spPr>
          <a:xfrm>
            <a:off x="5241491" y="1529946"/>
            <a:ext cx="1131298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CI PI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Manish Parashar</a:t>
            </a:r>
          </a:p>
        </p:txBody>
      </p:sp>
      <p:sp>
        <p:nvSpPr>
          <p:cNvPr id="15" name="Shape 2766"/>
          <p:cNvSpPr txBox="1"/>
          <p:nvPr/>
        </p:nvSpPr>
        <p:spPr>
          <a:xfrm>
            <a:off x="3278951" y="2211371"/>
            <a:ext cx="1131000" cy="400198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Program Management</a:t>
            </a:r>
          </a:p>
        </p:txBody>
      </p:sp>
      <p:sp>
        <p:nvSpPr>
          <p:cNvPr id="16" name="Shape 2767"/>
          <p:cNvSpPr txBox="1"/>
          <p:nvPr/>
        </p:nvSpPr>
        <p:spPr>
          <a:xfrm>
            <a:off x="8651545" y="3614971"/>
            <a:ext cx="1093199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Mike Vardaro</a:t>
            </a:r>
          </a:p>
        </p:txBody>
      </p:sp>
      <p:sp>
        <p:nvSpPr>
          <p:cNvPr id="17" name="Shape 2768"/>
          <p:cNvSpPr txBox="1"/>
          <p:nvPr/>
        </p:nvSpPr>
        <p:spPr>
          <a:xfrm>
            <a:off x="8024017" y="2328495"/>
            <a:ext cx="1218900" cy="507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Science PM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RU – Mike Crowley</a:t>
            </a:r>
          </a:p>
        </p:txBody>
      </p:sp>
      <p:sp>
        <p:nvSpPr>
          <p:cNvPr id="18" name="Shape 2769"/>
          <p:cNvSpPr txBox="1"/>
          <p:nvPr/>
        </p:nvSpPr>
        <p:spPr>
          <a:xfrm>
            <a:off x="7147595" y="1532385"/>
            <a:ext cx="1109100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Science/User PI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Scott Glenn</a:t>
            </a:r>
          </a:p>
        </p:txBody>
      </p:sp>
      <p:sp>
        <p:nvSpPr>
          <p:cNvPr id="19" name="Shape 2770"/>
          <p:cNvSpPr txBox="1"/>
          <p:nvPr/>
        </p:nvSpPr>
        <p:spPr>
          <a:xfrm>
            <a:off x="3264127" y="1461864"/>
            <a:ext cx="720299" cy="5540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Leadership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Oversight</a:t>
            </a:r>
          </a:p>
        </p:txBody>
      </p:sp>
      <p:cxnSp>
        <p:nvCxnSpPr>
          <p:cNvPr id="20" name="Shape 2771"/>
          <p:cNvCxnSpPr>
            <a:stCxn id="12" idx="0"/>
            <a:endCxn id="16" idx="2"/>
          </p:cNvCxnSpPr>
          <p:nvPr/>
        </p:nvCxnSpPr>
        <p:spPr>
          <a:xfrm rot="10800000">
            <a:off x="9198240" y="3984389"/>
            <a:ext cx="597000" cy="436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772"/>
          <p:cNvSpPr txBox="1"/>
          <p:nvPr/>
        </p:nvSpPr>
        <p:spPr>
          <a:xfrm>
            <a:off x="3515156" y="4954237"/>
            <a:ext cx="1120498" cy="6461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 Configuration &amp; Maintenance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Janeen Pisciotta</a:t>
            </a:r>
          </a:p>
        </p:txBody>
      </p:sp>
      <p:cxnSp>
        <p:nvCxnSpPr>
          <p:cNvPr id="22" name="Shape 2773"/>
          <p:cNvCxnSpPr>
            <a:stCxn id="21" idx="0"/>
            <a:endCxn id="11" idx="2"/>
          </p:cNvCxnSpPr>
          <p:nvPr/>
        </p:nvCxnSpPr>
        <p:spPr>
          <a:xfrm rot="10800000" flipH="1">
            <a:off x="4075405" y="4098637"/>
            <a:ext cx="6300" cy="855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774"/>
          <p:cNvSpPr txBox="1"/>
          <p:nvPr/>
        </p:nvSpPr>
        <p:spPr>
          <a:xfrm>
            <a:off x="9557204" y="3260005"/>
            <a:ext cx="840298" cy="2516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Team</a:t>
            </a:r>
          </a:p>
        </p:txBody>
      </p:sp>
      <p:sp>
        <p:nvSpPr>
          <p:cNvPr id="24" name="Shape 2775"/>
          <p:cNvSpPr txBox="1"/>
          <p:nvPr/>
        </p:nvSpPr>
        <p:spPr>
          <a:xfrm>
            <a:off x="9248640" y="5171507"/>
            <a:ext cx="1093199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Evaluator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Mike Smith</a:t>
            </a:r>
          </a:p>
        </p:txBody>
      </p:sp>
      <p:cxnSp>
        <p:nvCxnSpPr>
          <p:cNvPr id="25" name="Shape 2776"/>
          <p:cNvCxnSpPr>
            <a:stCxn id="24" idx="0"/>
            <a:endCxn id="12" idx="2"/>
          </p:cNvCxnSpPr>
          <p:nvPr/>
        </p:nvCxnSpPr>
        <p:spPr>
          <a:xfrm rot="10800000">
            <a:off x="9795240" y="4790507"/>
            <a:ext cx="0" cy="38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777"/>
          <p:cNvSpPr txBox="1"/>
          <p:nvPr/>
        </p:nvSpPr>
        <p:spPr>
          <a:xfrm>
            <a:off x="3811201" y="3262072"/>
            <a:ext cx="930298" cy="2462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 Team</a:t>
            </a:r>
          </a:p>
        </p:txBody>
      </p:sp>
      <p:sp>
        <p:nvSpPr>
          <p:cNvPr id="27" name="Shape 2778"/>
          <p:cNvSpPr txBox="1"/>
          <p:nvPr/>
        </p:nvSpPr>
        <p:spPr>
          <a:xfrm>
            <a:off x="8059794" y="4429371"/>
            <a:ext cx="1093199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Asst. Data Manager </a:t>
            </a: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Leila Belabbassi</a:t>
            </a:r>
          </a:p>
        </p:txBody>
      </p:sp>
      <p:sp>
        <p:nvSpPr>
          <p:cNvPr id="28" name="Shape 2779"/>
          <p:cNvSpPr txBox="1"/>
          <p:nvPr/>
        </p:nvSpPr>
        <p:spPr>
          <a:xfrm>
            <a:off x="8059794" y="5169909"/>
            <a:ext cx="1093199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Data Evaluator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Lori Garzio</a:t>
            </a:r>
          </a:p>
        </p:txBody>
      </p:sp>
      <p:sp>
        <p:nvSpPr>
          <p:cNvPr id="29" name="Shape 2780"/>
          <p:cNvSpPr/>
          <p:nvPr/>
        </p:nvSpPr>
        <p:spPr>
          <a:xfrm>
            <a:off x="4923959" y="3264186"/>
            <a:ext cx="1448698" cy="2495399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0" name="Shape 2781"/>
          <p:cNvSpPr txBox="1"/>
          <p:nvPr/>
        </p:nvSpPr>
        <p:spPr>
          <a:xfrm>
            <a:off x="5095567" y="3608646"/>
            <a:ext cx="1099800" cy="507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IT Manager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Juan José Villalobos</a:t>
            </a:r>
          </a:p>
        </p:txBody>
      </p:sp>
      <p:cxnSp>
        <p:nvCxnSpPr>
          <p:cNvPr id="31" name="Shape 2782"/>
          <p:cNvCxnSpPr>
            <a:endCxn id="30" idx="2"/>
          </p:cNvCxnSpPr>
          <p:nvPr/>
        </p:nvCxnSpPr>
        <p:spPr>
          <a:xfrm rot="10800000">
            <a:off x="5645467" y="4116546"/>
            <a:ext cx="0" cy="963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Shape 2783"/>
          <p:cNvSpPr txBox="1"/>
          <p:nvPr/>
        </p:nvSpPr>
        <p:spPr>
          <a:xfrm>
            <a:off x="5385061" y="3262072"/>
            <a:ext cx="902100" cy="2516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System Team</a:t>
            </a:r>
          </a:p>
        </p:txBody>
      </p:sp>
      <p:sp>
        <p:nvSpPr>
          <p:cNvPr id="33" name="Shape 2784"/>
          <p:cNvSpPr/>
          <p:nvPr/>
        </p:nvSpPr>
        <p:spPr>
          <a:xfrm>
            <a:off x="6696194" y="3265825"/>
            <a:ext cx="1225199" cy="2493600"/>
          </a:xfrm>
          <a:prstGeom prst="rect">
            <a:avLst/>
          </a:prstGeom>
          <a:solidFill>
            <a:srgbClr val="D6E3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34" name="Shape 2785"/>
          <p:cNvSpPr txBox="1"/>
          <p:nvPr/>
        </p:nvSpPr>
        <p:spPr>
          <a:xfrm>
            <a:off x="6750994" y="4364820"/>
            <a:ext cx="1093199" cy="9488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Technical Help Desk &amp; Education-Outreach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Sage Lichtenwalner</a:t>
            </a:r>
          </a:p>
        </p:txBody>
      </p:sp>
      <p:sp>
        <p:nvSpPr>
          <p:cNvPr id="35" name="Shape 2786"/>
          <p:cNvSpPr txBox="1"/>
          <p:nvPr/>
        </p:nvSpPr>
        <p:spPr>
          <a:xfrm>
            <a:off x="6880549" y="3265825"/>
            <a:ext cx="951600" cy="5906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User Services Team</a:t>
            </a:r>
          </a:p>
        </p:txBody>
      </p:sp>
      <p:sp>
        <p:nvSpPr>
          <p:cNvPr id="36" name="Shape 2787"/>
          <p:cNvSpPr txBox="1"/>
          <p:nvPr/>
        </p:nvSpPr>
        <p:spPr>
          <a:xfrm>
            <a:off x="4168402" y="2288316"/>
            <a:ext cx="1396499" cy="507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System Engineering PM</a:t>
            </a:r>
            <a:endParaRPr lang="en-US"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RU – Ivan Rodero</a:t>
            </a:r>
          </a:p>
        </p:txBody>
      </p:sp>
      <p:sp>
        <p:nvSpPr>
          <p:cNvPr id="37" name="Shape 2788"/>
          <p:cNvSpPr txBox="1"/>
          <p:nvPr/>
        </p:nvSpPr>
        <p:spPr>
          <a:xfrm>
            <a:off x="6068806" y="2288653"/>
            <a:ext cx="1218900" cy="507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Project Coordinator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Caroline McHugh</a:t>
            </a:r>
          </a:p>
        </p:txBody>
      </p:sp>
      <p:sp>
        <p:nvSpPr>
          <p:cNvPr id="38" name="Shape 2789"/>
          <p:cNvSpPr txBox="1"/>
          <p:nvPr/>
        </p:nvSpPr>
        <p:spPr>
          <a:xfrm>
            <a:off x="9002722" y="1529946"/>
            <a:ext cx="1109100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Science/User PI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Oscar Schofield</a:t>
            </a:r>
          </a:p>
        </p:txBody>
      </p:sp>
      <p:sp>
        <p:nvSpPr>
          <p:cNvPr id="39" name="Shape 2790"/>
          <p:cNvSpPr txBox="1"/>
          <p:nvPr/>
        </p:nvSpPr>
        <p:spPr>
          <a:xfrm>
            <a:off x="5084004" y="5005954"/>
            <a:ext cx="1099800" cy="5906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System Administrator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Aamir Jadoon</a:t>
            </a:r>
          </a:p>
        </p:txBody>
      </p:sp>
      <p:sp>
        <p:nvSpPr>
          <p:cNvPr id="40" name="Shape 2791"/>
          <p:cNvSpPr txBox="1"/>
          <p:nvPr/>
        </p:nvSpPr>
        <p:spPr>
          <a:xfrm>
            <a:off x="3515169" y="4364821"/>
            <a:ext cx="1120498" cy="44519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Software Test Eng.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Mark Steiner</a:t>
            </a:r>
            <a:endParaRPr lang="en-US" sz="9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1" name="Shape 2792"/>
          <p:cNvSpPr txBox="1"/>
          <p:nvPr/>
        </p:nvSpPr>
        <p:spPr>
          <a:xfrm>
            <a:off x="5095567" y="4401859"/>
            <a:ext cx="1102798" cy="36929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Network Engineer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Jim Housell</a:t>
            </a:r>
          </a:p>
        </p:txBody>
      </p:sp>
      <p:cxnSp>
        <p:nvCxnSpPr>
          <p:cNvPr id="42" name="Shape 2793"/>
          <p:cNvCxnSpPr>
            <a:stCxn id="28" idx="0"/>
            <a:endCxn id="27" idx="2"/>
          </p:cNvCxnSpPr>
          <p:nvPr/>
        </p:nvCxnSpPr>
        <p:spPr>
          <a:xfrm rot="10800000">
            <a:off x="8606393" y="4798809"/>
            <a:ext cx="0" cy="37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2794"/>
          <p:cNvCxnSpPr>
            <a:stCxn id="27" idx="0"/>
            <a:endCxn id="16" idx="2"/>
          </p:cNvCxnSpPr>
          <p:nvPr/>
        </p:nvCxnSpPr>
        <p:spPr>
          <a:xfrm rot="10800000" flipH="1">
            <a:off x="8606393" y="3984171"/>
            <a:ext cx="591900" cy="445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Shape 2795"/>
          <p:cNvCxnSpPr>
            <a:endCxn id="14" idx="2"/>
          </p:cNvCxnSpPr>
          <p:nvPr/>
        </p:nvCxnSpPr>
        <p:spPr>
          <a:xfrm rot="10800000">
            <a:off x="5807140" y="1899245"/>
            <a:ext cx="0" cy="643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Shape 2796"/>
          <p:cNvCxnSpPr>
            <a:stCxn id="37" idx="1"/>
            <a:endCxn id="36" idx="3"/>
          </p:cNvCxnSpPr>
          <p:nvPr/>
        </p:nvCxnSpPr>
        <p:spPr>
          <a:xfrm rot="10800000">
            <a:off x="5564806" y="2542303"/>
            <a:ext cx="504000" cy="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Shape 2797"/>
          <p:cNvCxnSpPr>
            <a:stCxn id="17" idx="0"/>
          </p:cNvCxnSpPr>
          <p:nvPr/>
        </p:nvCxnSpPr>
        <p:spPr>
          <a:xfrm rot="10800000">
            <a:off x="8633467" y="1714995"/>
            <a:ext cx="0" cy="613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Shape 2798"/>
          <p:cNvCxnSpPr>
            <a:stCxn id="38" idx="1"/>
            <a:endCxn id="18" idx="3"/>
          </p:cNvCxnSpPr>
          <p:nvPr/>
        </p:nvCxnSpPr>
        <p:spPr>
          <a:xfrm flipH="1">
            <a:off x="8256622" y="1714596"/>
            <a:ext cx="746100" cy="2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2799"/>
          <p:cNvCxnSpPr>
            <a:endCxn id="36" idx="2"/>
          </p:cNvCxnSpPr>
          <p:nvPr/>
        </p:nvCxnSpPr>
        <p:spPr>
          <a:xfrm rot="10800000">
            <a:off x="4866651" y="2796216"/>
            <a:ext cx="0" cy="361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2800"/>
          <p:cNvCxnSpPr>
            <a:endCxn id="17" idx="2"/>
          </p:cNvCxnSpPr>
          <p:nvPr/>
        </p:nvCxnSpPr>
        <p:spPr>
          <a:xfrm rot="10800000">
            <a:off x="8633467" y="2836395"/>
            <a:ext cx="0" cy="3216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Shape 2801"/>
          <p:cNvSpPr txBox="1"/>
          <p:nvPr/>
        </p:nvSpPr>
        <p:spPr>
          <a:xfrm>
            <a:off x="3208180" y="2911755"/>
            <a:ext cx="385499" cy="2462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RDI2</a:t>
            </a:r>
          </a:p>
        </p:txBody>
      </p:sp>
      <p:sp>
        <p:nvSpPr>
          <p:cNvPr id="51" name="Shape 2802"/>
          <p:cNvSpPr txBox="1"/>
          <p:nvPr/>
        </p:nvSpPr>
        <p:spPr>
          <a:xfrm>
            <a:off x="10125194" y="2911755"/>
            <a:ext cx="385499" cy="246299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0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COOL</a:t>
            </a:r>
          </a:p>
        </p:txBody>
      </p:sp>
      <p:sp>
        <p:nvSpPr>
          <p:cNvPr id="52" name="Shape 2803"/>
          <p:cNvSpPr/>
          <p:nvPr/>
        </p:nvSpPr>
        <p:spPr>
          <a:xfrm>
            <a:off x="6606401" y="3163563"/>
            <a:ext cx="3919199" cy="268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sp>
        <p:nvSpPr>
          <p:cNvPr id="54" name="Title 6"/>
          <p:cNvSpPr txBox="1">
            <a:spLocks/>
          </p:cNvSpPr>
          <p:nvPr/>
        </p:nvSpPr>
        <p:spPr>
          <a:xfrm>
            <a:off x="221267" y="635955"/>
            <a:ext cx="10515600" cy="6873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Rutgers CI Team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Shape 2767"/>
          <p:cNvSpPr txBox="1"/>
          <p:nvPr/>
        </p:nvSpPr>
        <p:spPr>
          <a:xfrm>
            <a:off x="7349389" y="3709212"/>
            <a:ext cx="1093199" cy="50044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1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ERDDAP +</a:t>
            </a:r>
            <a:endParaRPr lang="en-US" sz="9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9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John Kerfoot</a:t>
            </a:r>
          </a:p>
          <a:p>
            <a:pPr lvl="0" algn="ctr">
              <a:buClr>
                <a:schemeClr val="dk1"/>
              </a:buClr>
              <a:buSzPct val="25000"/>
            </a:pPr>
            <a:r>
              <a:rPr lang="en-US" sz="9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(ECR </a:t>
            </a:r>
            <a:r>
              <a:rPr lang="en-US" sz="900" i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1300-00525)</a:t>
            </a:r>
            <a:endParaRPr lang="en-US" sz="900" b="0" i="1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57" name="Shape 2756"/>
          <p:cNvSpPr/>
          <p:nvPr/>
        </p:nvSpPr>
        <p:spPr>
          <a:xfrm>
            <a:off x="258194" y="3325183"/>
            <a:ext cx="1609150" cy="615264"/>
          </a:xfrm>
          <a:prstGeom prst="rect">
            <a:avLst/>
          </a:prstGeom>
          <a:solidFill>
            <a:srgbClr val="B7CCE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OOI Management: 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1.0 FTE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0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(ECR 1300-00525</a:t>
            </a:r>
            <a:r>
              <a:rPr lang="en-US" sz="1000" i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rPr>
              <a:t>)</a:t>
            </a:r>
            <a:endParaRPr lang="en-US" sz="10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8311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24" y="378560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in Class Reviews: Jan-Aug 2016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308694"/>
            <a:ext cx="121920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lvl="2" indent="-2873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example of each data stream (ingestion completed by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Systems team</a:t>
            </a:r>
            <a:r>
              <a:rPr lang="en-US" sz="2400" dirty="0" smtClean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627063" lvl="2" indent="-2873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 of 1207 (467 science) streams completed in August 2016</a:t>
            </a:r>
          </a:p>
          <a:p>
            <a:pPr marL="627063" lvl="2" indent="-2873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Tested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parsers, algorithms,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ingestion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asset management and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product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creation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32" y="2698628"/>
            <a:ext cx="5824287" cy="3234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59" y="2698628"/>
            <a:ext cx="5220440" cy="321219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5534796" y="4300971"/>
            <a:ext cx="542261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3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84" y="289330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 in Class Data Review Workflow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grpSp>
        <p:nvGrpSpPr>
          <p:cNvPr id="75" name="Group 74"/>
          <p:cNvGrpSpPr/>
          <p:nvPr/>
        </p:nvGrpSpPr>
        <p:grpSpPr>
          <a:xfrm>
            <a:off x="335584" y="1572425"/>
            <a:ext cx="1679207" cy="580978"/>
            <a:chOff x="510746" y="1542264"/>
            <a:chExt cx="1679207" cy="580978"/>
          </a:xfrm>
        </p:grpSpPr>
        <p:sp>
          <p:nvSpPr>
            <p:cNvPr id="8" name="TextBox 7"/>
            <p:cNvSpPr txBox="1"/>
            <p:nvPr/>
          </p:nvSpPr>
          <p:spPr>
            <a:xfrm>
              <a:off x="547636" y="1636832"/>
              <a:ext cx="162095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M2M Request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10746" y="1542264"/>
              <a:ext cx="1679207" cy="58097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186201" y="2773660"/>
            <a:ext cx="2053066" cy="580978"/>
            <a:chOff x="1055723" y="2801575"/>
            <a:chExt cx="2053066" cy="580978"/>
          </a:xfrm>
        </p:grpSpPr>
        <p:sp>
          <p:nvSpPr>
            <p:cNvPr id="9" name="TextBox 8"/>
            <p:cNvSpPr txBox="1"/>
            <p:nvPr/>
          </p:nvSpPr>
          <p:spPr>
            <a:xfrm>
              <a:off x="1159117" y="2896145"/>
              <a:ext cx="1851789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Automated tests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055723" y="2801575"/>
              <a:ext cx="2053066" cy="58097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445801" y="1567968"/>
            <a:ext cx="1679207" cy="580978"/>
            <a:chOff x="3207961" y="1537807"/>
            <a:chExt cx="1679207" cy="580978"/>
          </a:xfrm>
        </p:grpSpPr>
        <p:sp>
          <p:nvSpPr>
            <p:cNvPr id="13" name="TextBox 12"/>
            <p:cNvSpPr txBox="1"/>
            <p:nvPr/>
          </p:nvSpPr>
          <p:spPr>
            <a:xfrm>
              <a:off x="3262735" y="1617858"/>
              <a:ext cx="156966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Plot Data File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3207961" y="1537807"/>
              <a:ext cx="1679207" cy="580978"/>
            </a:xfrm>
            <a:prstGeom prst="roundRect">
              <a:avLst/>
            </a:prstGeom>
            <a:noFill/>
            <a:ln w="28575">
              <a:solidFill>
                <a:srgbClr val="9307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93245" y="4422144"/>
            <a:ext cx="2141555" cy="811228"/>
            <a:chOff x="1011479" y="4020126"/>
            <a:chExt cx="2141555" cy="811228"/>
          </a:xfrm>
        </p:grpSpPr>
        <p:sp>
          <p:nvSpPr>
            <p:cNvPr id="11" name="TextBox 10"/>
            <p:cNvSpPr txBox="1"/>
            <p:nvPr/>
          </p:nvSpPr>
          <p:spPr>
            <a:xfrm>
              <a:off x="1088143" y="4142180"/>
              <a:ext cx="2058577" cy="5539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Instrument Level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Deployment 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 range</a:t>
              </a:r>
              <a:endParaRPr lang="en-US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011479" y="4020126"/>
              <a:ext cx="2141555" cy="811228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134489" y="4143911"/>
            <a:ext cx="2153908" cy="1367693"/>
            <a:chOff x="3681600" y="4036038"/>
            <a:chExt cx="2153908" cy="1367693"/>
          </a:xfrm>
        </p:grpSpPr>
        <p:sp>
          <p:nvSpPr>
            <p:cNvPr id="10" name="TextBox 9"/>
            <p:cNvSpPr txBox="1"/>
            <p:nvPr/>
          </p:nvSpPr>
          <p:spPr>
            <a:xfrm>
              <a:off x="3835838" y="4147011"/>
              <a:ext cx="1988045" cy="11079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Stream Level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 and End Date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Lat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/Lon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Duplicate </a:t>
              </a: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Timestamps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 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81600" y="4036038"/>
              <a:ext cx="2153908" cy="1367693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658559" y="1406248"/>
            <a:ext cx="2146852" cy="902770"/>
            <a:chOff x="5835507" y="1368943"/>
            <a:chExt cx="2146852" cy="902770"/>
          </a:xfrm>
        </p:grpSpPr>
        <p:sp>
          <p:nvSpPr>
            <p:cNvPr id="19" name="TextBox 18"/>
            <p:cNvSpPr txBox="1"/>
            <p:nvPr/>
          </p:nvSpPr>
          <p:spPr>
            <a:xfrm>
              <a:off x="5865369" y="1441029"/>
              <a:ext cx="2116990" cy="73866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Visual Assessment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Availability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Quality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5835507" y="1368943"/>
              <a:ext cx="2146851" cy="902770"/>
            </a:xfrm>
            <a:prstGeom prst="roundRect">
              <a:avLst/>
            </a:prstGeom>
            <a:noFill/>
            <a:ln w="28575">
              <a:solidFill>
                <a:srgbClr val="93077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609469" y="1563496"/>
            <a:ext cx="2144529" cy="580978"/>
            <a:chOff x="9609469" y="1563496"/>
            <a:chExt cx="2144529" cy="580978"/>
          </a:xfrm>
        </p:grpSpPr>
        <p:sp>
          <p:nvSpPr>
            <p:cNvPr id="15" name="TextBox 14"/>
            <p:cNvSpPr txBox="1"/>
            <p:nvPr/>
          </p:nvSpPr>
          <p:spPr>
            <a:xfrm>
              <a:off x="9692286" y="1661696"/>
              <a:ext cx="1928733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Summary Report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609469" y="1563496"/>
              <a:ext cx="2144529" cy="580978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50299" y="4065500"/>
            <a:ext cx="2111142" cy="1525681"/>
            <a:chOff x="6319830" y="4024097"/>
            <a:chExt cx="2111142" cy="1525681"/>
          </a:xfrm>
        </p:grpSpPr>
        <p:sp>
          <p:nvSpPr>
            <p:cNvPr id="12" name="TextBox 11"/>
            <p:cNvSpPr txBox="1"/>
            <p:nvPr/>
          </p:nvSpPr>
          <p:spPr>
            <a:xfrm>
              <a:off x="6427854" y="4054258"/>
              <a:ext cx="1877437" cy="14773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Parameter Level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Global range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Stuck Value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Spike Test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Fill values 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NaNs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Gap 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319830" y="4024097"/>
              <a:ext cx="2111142" cy="152568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9235603" y="2621325"/>
            <a:ext cx="2887479" cy="1475214"/>
            <a:chOff x="9142596" y="2549890"/>
            <a:chExt cx="2887479" cy="1475214"/>
          </a:xfrm>
        </p:grpSpPr>
        <p:sp>
          <p:nvSpPr>
            <p:cNvPr id="16" name="TextBox 15"/>
            <p:cNvSpPr txBox="1"/>
            <p:nvPr/>
          </p:nvSpPr>
          <p:spPr>
            <a:xfrm>
              <a:off x="9235603" y="2615548"/>
              <a:ext cx="2739853" cy="12926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Annotate in GitHub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err="1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Subsite</a:t>
              </a: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– Operational Status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 – Operational Status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Instrument – Operational Status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Stream - Availability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Parameter – Quality &amp; Availability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9142596" y="2549890"/>
              <a:ext cx="2887479" cy="1475214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719705" y="4980769"/>
            <a:ext cx="2027149" cy="580978"/>
            <a:chOff x="9719705" y="4980769"/>
            <a:chExt cx="2027149" cy="580978"/>
          </a:xfrm>
        </p:grpSpPr>
        <p:sp>
          <p:nvSpPr>
            <p:cNvPr id="18" name="TextBox 17"/>
            <p:cNvSpPr txBox="1"/>
            <p:nvPr/>
          </p:nvSpPr>
          <p:spPr>
            <a:xfrm>
              <a:off x="9799803" y="5077740"/>
              <a:ext cx="1947051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Push to System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719705" y="4980769"/>
              <a:ext cx="1934281" cy="58097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Elbow Connector 43"/>
          <p:cNvCxnSpPr>
            <a:stCxn id="22" idx="2"/>
            <a:endCxn id="25" idx="0"/>
          </p:cNvCxnSpPr>
          <p:nvPr/>
        </p:nvCxnSpPr>
        <p:spPr>
          <a:xfrm rot="5400000">
            <a:off x="3817453" y="3748629"/>
            <a:ext cx="789273" cy="1291"/>
          </a:xfrm>
          <a:prstGeom prst="bentConnector3">
            <a:avLst>
              <a:gd name="adj1" fmla="val 50000"/>
            </a:avLst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22" idx="2"/>
            <a:endCxn id="29" idx="0"/>
          </p:cNvCxnSpPr>
          <p:nvPr/>
        </p:nvCxnSpPr>
        <p:spPr>
          <a:xfrm rot="16200000" flipH="1">
            <a:off x="5203871" y="2363501"/>
            <a:ext cx="710862" cy="2693136"/>
          </a:xfrm>
          <a:prstGeom prst="bentConnector3">
            <a:avLst>
              <a:gd name="adj1" fmla="val 50000"/>
            </a:avLst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9" idx="3"/>
            <a:endCxn id="54" idx="2"/>
          </p:cNvCxnSpPr>
          <p:nvPr/>
        </p:nvCxnSpPr>
        <p:spPr>
          <a:xfrm flipV="1">
            <a:off x="7961441" y="2170989"/>
            <a:ext cx="351507" cy="2657352"/>
          </a:xfrm>
          <a:prstGeom prst="bentConnector2">
            <a:avLst/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3"/>
            <a:endCxn id="23" idx="1"/>
          </p:cNvCxnSpPr>
          <p:nvPr/>
        </p:nvCxnSpPr>
        <p:spPr>
          <a:xfrm flipV="1">
            <a:off x="2014791" y="1858457"/>
            <a:ext cx="431010" cy="4457"/>
          </a:xfrm>
          <a:prstGeom prst="straightConnector1">
            <a:avLst/>
          </a:prstGeom>
          <a:ln w="63500">
            <a:solidFill>
              <a:srgbClr val="930775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3" idx="3"/>
            <a:endCxn id="27" idx="1"/>
          </p:cNvCxnSpPr>
          <p:nvPr/>
        </p:nvCxnSpPr>
        <p:spPr>
          <a:xfrm flipV="1">
            <a:off x="4125008" y="1857633"/>
            <a:ext cx="533551" cy="824"/>
          </a:xfrm>
          <a:prstGeom prst="straightConnector1">
            <a:avLst/>
          </a:prstGeom>
          <a:ln w="63500">
            <a:solidFill>
              <a:srgbClr val="930775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28" idx="2"/>
            <a:endCxn id="30" idx="0"/>
          </p:cNvCxnSpPr>
          <p:nvPr/>
        </p:nvCxnSpPr>
        <p:spPr>
          <a:xfrm flipH="1">
            <a:off x="10679343" y="2144474"/>
            <a:ext cx="2391" cy="476851"/>
          </a:xfrm>
          <a:prstGeom prst="straightConnector1">
            <a:avLst/>
          </a:prstGeom>
          <a:ln w="635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30" idx="2"/>
            <a:endCxn id="31" idx="0"/>
          </p:cNvCxnSpPr>
          <p:nvPr/>
        </p:nvCxnSpPr>
        <p:spPr>
          <a:xfrm>
            <a:off x="10679343" y="4096539"/>
            <a:ext cx="7503" cy="884230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21" idx="2"/>
            <a:endCxn id="22" idx="1"/>
          </p:cNvCxnSpPr>
          <p:nvPr/>
        </p:nvCxnSpPr>
        <p:spPr>
          <a:xfrm rot="16200000" flipH="1">
            <a:off x="1725321" y="1603269"/>
            <a:ext cx="910746" cy="2011013"/>
          </a:xfrm>
          <a:prstGeom prst="bentConnector2">
            <a:avLst/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22" idx="2"/>
            <a:endCxn id="24" idx="0"/>
          </p:cNvCxnSpPr>
          <p:nvPr/>
        </p:nvCxnSpPr>
        <p:spPr>
          <a:xfrm rot="5400000">
            <a:off x="2354626" y="2564036"/>
            <a:ext cx="1067506" cy="2648711"/>
          </a:xfrm>
          <a:prstGeom prst="bentConnector3">
            <a:avLst>
              <a:gd name="adj1" fmla="val 33939"/>
            </a:avLst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24" idx="3"/>
            <a:endCxn id="25" idx="1"/>
          </p:cNvCxnSpPr>
          <p:nvPr/>
        </p:nvCxnSpPr>
        <p:spPr>
          <a:xfrm>
            <a:off x="2634800" y="4827758"/>
            <a:ext cx="499689" cy="0"/>
          </a:xfrm>
          <a:prstGeom prst="straightConnector1">
            <a:avLst/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5" idx="3"/>
            <a:endCxn id="29" idx="1"/>
          </p:cNvCxnSpPr>
          <p:nvPr/>
        </p:nvCxnSpPr>
        <p:spPr>
          <a:xfrm>
            <a:off x="5288397" y="4827758"/>
            <a:ext cx="561902" cy="583"/>
          </a:xfrm>
          <a:prstGeom prst="straightConnector1">
            <a:avLst/>
          </a:prstGeom>
          <a:ln w="63500"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240683" y="1536069"/>
            <a:ext cx="2144529" cy="646331"/>
            <a:chOff x="7240683" y="1567968"/>
            <a:chExt cx="2144529" cy="646331"/>
          </a:xfrm>
        </p:grpSpPr>
        <p:sp>
          <p:nvSpPr>
            <p:cNvPr id="47" name="TextBox 46"/>
            <p:cNvSpPr txBox="1"/>
            <p:nvPr/>
          </p:nvSpPr>
          <p:spPr>
            <a:xfrm>
              <a:off x="7357364" y="1567968"/>
              <a:ext cx="1915909" cy="6463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Investigate Gaps</a:t>
              </a:r>
            </a:p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QC failures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7240683" y="1571042"/>
              <a:ext cx="2144529" cy="631846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Arrow Connector 56"/>
          <p:cNvCxnSpPr>
            <a:stCxn id="27" idx="3"/>
            <a:endCxn id="54" idx="1"/>
          </p:cNvCxnSpPr>
          <p:nvPr/>
        </p:nvCxnSpPr>
        <p:spPr>
          <a:xfrm flipV="1">
            <a:off x="6805410" y="1855066"/>
            <a:ext cx="435273" cy="2567"/>
          </a:xfrm>
          <a:prstGeom prst="straightConnector1">
            <a:avLst/>
          </a:prstGeom>
          <a:ln w="63500">
            <a:solidFill>
              <a:srgbClr val="930775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4" idx="3"/>
            <a:endCxn id="28" idx="1"/>
          </p:cNvCxnSpPr>
          <p:nvPr/>
        </p:nvCxnSpPr>
        <p:spPr>
          <a:xfrm flipV="1">
            <a:off x="9385212" y="1853985"/>
            <a:ext cx="224257" cy="1081"/>
          </a:xfrm>
          <a:prstGeom prst="straightConnector1">
            <a:avLst/>
          </a:prstGeom>
          <a:ln w="63500">
            <a:solidFill>
              <a:srgbClr val="FFC000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9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238920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QARTOD/OOI QC Comparison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247650" y="1140620"/>
          <a:ext cx="11582399" cy="5022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312">
                  <a:extLst>
                    <a:ext uri="{9D8B030D-6E8A-4147-A177-3AD203B41FA5}">
                      <a16:colId xmlns:a16="http://schemas.microsoft.com/office/drawing/2014/main" val="1594555420"/>
                    </a:ext>
                  </a:extLst>
                </a:gridCol>
                <a:gridCol w="3354130">
                  <a:extLst>
                    <a:ext uri="{9D8B030D-6E8A-4147-A177-3AD203B41FA5}">
                      <a16:colId xmlns:a16="http://schemas.microsoft.com/office/drawing/2014/main" val="2609262559"/>
                    </a:ext>
                  </a:extLst>
                </a:gridCol>
                <a:gridCol w="1182135">
                  <a:extLst>
                    <a:ext uri="{9D8B030D-6E8A-4147-A177-3AD203B41FA5}">
                      <a16:colId xmlns:a16="http://schemas.microsoft.com/office/drawing/2014/main" val="4242554626"/>
                    </a:ext>
                  </a:extLst>
                </a:gridCol>
                <a:gridCol w="3165342">
                  <a:extLst>
                    <a:ext uri="{9D8B030D-6E8A-4147-A177-3AD203B41FA5}">
                      <a16:colId xmlns:a16="http://schemas.microsoft.com/office/drawing/2014/main" val="2596929649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3637050145"/>
                    </a:ext>
                  </a:extLst>
                </a:gridCol>
              </a:tblGrid>
              <a:tr h="53552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OOI Test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OOI Description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QARTOD Equivalent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QARTOD Recommendation (from manuals)</a:t>
                      </a:r>
                      <a:endParaRPr lang="en-US" sz="14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222236"/>
                  </a:ext>
                </a:extLst>
              </a:tr>
              <a:tr h="66153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solidFill>
                            <a:srgbClr val="007EA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 Range Test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 are flagged unless they fall within valid world ocean ranges or instrument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Gross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considers manufacturer-defined sensor and calibration limits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tests, different names.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Currently </a:t>
                      </a:r>
                      <a:r>
                        <a:rPr lang="en-US" sz="1200" b="1" i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operational.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299123"/>
                  </a:ext>
                </a:extLst>
              </a:tr>
              <a:tr h="691268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solidFill>
                            <a:srgbClr val="007EA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Spike Test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Deviation from mean compared to 2*N neighboring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N=1, default threshold is based on the rate of change distribution from previous data 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Roughly identical, same nomenclature.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Currently operational</a:t>
                      </a:r>
                      <a:r>
                        <a:rPr lang="en-US" sz="1200" b="1" i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773678"/>
                  </a:ext>
                </a:extLst>
              </a:tr>
              <a:tr h="82656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solidFill>
                            <a:srgbClr val="007EA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Stuck Value Test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2 neighboring values differ by less than the resolution of the sensor for more than N repetitions, data are flagged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Stuck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 suggests 3 consecutive points for a stuck sensor suspect flag and 5 for a fail flag.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QARTOD manual suggestion may be too low for well-mixed portions of the water column.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 evaluation.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07594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solidFill>
                            <a:srgbClr val="007EA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Range Test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are flagged unless they fall within locally valid site-specific or depth ranges. Interpolates thresholds between depth and season intervals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Starts with constant limits for each depth/season 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Roughly identical, same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nomenclature.</a:t>
                      </a:r>
                      <a:r>
                        <a:rPr lang="en-US" sz="1200" b="0" i="0" baseline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OOI </a:t>
                      </a:r>
                      <a:r>
                        <a:rPr lang="en-US" sz="1200" b="1" i="0" dirty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 ranges are still being </a:t>
                      </a:r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established.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870177"/>
                  </a:ext>
                </a:extLst>
              </a:tr>
              <a:tr h="82153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solidFill>
                            <a:srgbClr val="007EA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Test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d(data)/d(t)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a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threshold,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following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points fail until one 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falls within limit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(TOLDAT). First data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point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assumed good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unless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“good” starting data (STARTDAT) point is defined.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Rate of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QARTOD recommends two neighboring points and does not incorporate TOLDAT or STARTDAT values.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 tests, different names.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ase"/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 Evaluation,</a:t>
                      </a:r>
                      <a:r>
                        <a:rPr lang="en-US" sz="1200" b="1" i="0" baseline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not operational</a:t>
                      </a:r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53775"/>
                  </a:ext>
                </a:extLst>
              </a:tr>
              <a:tr h="66153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smtClean="0">
                          <a:solidFill>
                            <a:srgbClr val="007EA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 Test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flagged as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having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trend if the SD of the residuals to a polynomial curve &lt; original data, multiplied by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factor.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sensor drift.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QARTOD equivalent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OOI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only. </a:t>
                      </a:r>
                      <a:r>
                        <a:rPr lang="en-US" sz="1200" b="1" i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Under Evaluation,</a:t>
                      </a:r>
                      <a:r>
                        <a:rPr lang="en-US" sz="1200" b="1" i="0" baseline="0" dirty="0" smtClean="0">
                          <a:solidFill>
                            <a:srgbClr val="555555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not operational</a:t>
                      </a:r>
                      <a:endParaRPr lang="en-US" sz="1200" b="0" i="0" dirty="0" smtClean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 fontAlgn="base"/>
                      <a:endParaRPr lang="en-US" sz="1200" b="0" i="0" dirty="0">
                        <a:solidFill>
                          <a:srgbClr val="555555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363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54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Plots and Data Download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03" y="1425388"/>
            <a:ext cx="9021168" cy="44370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4" y="2174093"/>
            <a:ext cx="10864645" cy="28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6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Shape 2485"/>
          <p:cNvSpPr txBox="1">
            <a:spLocks noGrp="1"/>
          </p:cNvSpPr>
          <p:nvPr>
            <p:ph type="title"/>
          </p:nvPr>
        </p:nvSpPr>
        <p:spPr>
          <a:xfrm>
            <a:off x="228600" y="589191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</a:rPr>
              <a:t>Evaluation Daily Activities</a:t>
            </a:r>
            <a:endParaRPr lang="en-US" dirty="0"/>
          </a:p>
        </p:txBody>
      </p:sp>
      <p:sp>
        <p:nvSpPr>
          <p:cNvPr id="2486" name="Shape 2486"/>
          <p:cNvSpPr txBox="1">
            <a:spLocks noGrp="1"/>
          </p:cNvSpPr>
          <p:nvPr>
            <p:ph type="body" idx="1"/>
          </p:nvPr>
        </p:nvSpPr>
        <p:spPr>
          <a:xfrm>
            <a:off x="3915900" y="1676400"/>
            <a:ext cx="7924799" cy="435292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lvl="0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end-to-end operational status of online instruments and investigate any outages (e.g. instrument, telemetry, parsing, or ingestion failures).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Review the operational status of other data archives (raw, cruise,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ERDDAP)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Look into and resolve new system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alerts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Follow up on any issue requests from users (via Redmine)</a:t>
            </a:r>
          </a:p>
          <a:p>
            <a:pPr lvl="0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Add annotations to notify users of operational status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80925" y="1914440"/>
            <a:ext cx="3243943" cy="3312149"/>
          </a:xfrm>
          <a:prstGeom prst="rect">
            <a:avLst/>
          </a:prstGeom>
        </p:spPr>
      </p:pic>
      <p:sp>
        <p:nvSpPr>
          <p:cNvPr id="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71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4092" y="1356437"/>
            <a:ext cx="3004458" cy="24971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254" y="1356437"/>
            <a:ext cx="3606913" cy="22940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064" y="1356437"/>
            <a:ext cx="3200400" cy="23041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425" y="3898344"/>
            <a:ext cx="3425182" cy="19592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064" y="3985171"/>
            <a:ext cx="3200400" cy="18084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-61071" y="594676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6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en-US" sz="3200" dirty="0" smtClean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OOI: Web Portals</a:t>
            </a:r>
            <a:endParaRPr lang="en-US" altLang="en-US" sz="3600" dirty="0">
              <a:solidFill>
                <a:srgbClr val="0C588D"/>
              </a:solidFill>
              <a:latin typeface="Helvetica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5400000">
            <a:off x="3739610" y="231878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7451686" y="23238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OOINet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3504988" y="474098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ERDDAP</a:t>
            </a:r>
          </a:p>
        </p:txBody>
      </p:sp>
      <p:sp>
        <p:nvSpPr>
          <p:cNvPr id="16" name="TextBox 15"/>
          <p:cNvSpPr txBox="1"/>
          <p:nvPr/>
        </p:nvSpPr>
        <p:spPr>
          <a:xfrm rot="5400000">
            <a:off x="11247922" y="244568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Education</a:t>
            </a:r>
          </a:p>
        </p:txBody>
      </p:sp>
      <p:sp>
        <p:nvSpPr>
          <p:cNvPr id="17" name="TextBox 16"/>
          <p:cNvSpPr txBox="1"/>
          <p:nvPr/>
        </p:nvSpPr>
        <p:spPr>
          <a:xfrm rot="5400000">
            <a:off x="7041317" y="469246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Shipboard Data</a:t>
            </a:r>
          </a:p>
        </p:txBody>
      </p:sp>
      <p:sp>
        <p:nvSpPr>
          <p:cNvPr id="14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r="2888"/>
          <a:stretch/>
        </p:blipFill>
        <p:spPr>
          <a:xfrm>
            <a:off x="8664092" y="4077528"/>
            <a:ext cx="3029712" cy="17161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 rot="5400000">
            <a:off x="11061974" y="474098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QC Database</a:t>
            </a:r>
          </a:p>
        </p:txBody>
      </p:sp>
    </p:spTree>
    <p:extLst>
      <p:ext uri="{BB962C8B-B14F-4D97-AF65-F5344CB8AC3E}">
        <p14:creationId xmlns:p14="http://schemas.microsoft.com/office/powerpoint/2010/main" val="212467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Shape 2522"/>
          <p:cNvSpPr txBox="1">
            <a:spLocks noGrp="1"/>
          </p:cNvSpPr>
          <p:nvPr>
            <p:ph type="title"/>
          </p:nvPr>
        </p:nvSpPr>
        <p:spPr>
          <a:xfrm>
            <a:off x="227850" y="577738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Daily Review </a:t>
            </a:r>
            <a:r>
              <a:rPr lang="en-US" sz="3200" dirty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Workflow</a:t>
            </a:r>
          </a:p>
        </p:txBody>
      </p:sp>
      <p:pic>
        <p:nvPicPr>
          <p:cNvPr id="6" name="Picture 5" descr="Daily%20Reviews%20v2.png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2884" y="1338116"/>
            <a:ext cx="9135884" cy="4664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9453416" y="4160468"/>
            <a:ext cx="2489201" cy="1589990"/>
            <a:chOff x="9527308" y="3424979"/>
            <a:chExt cx="2489201" cy="1589990"/>
          </a:xfrm>
        </p:grpSpPr>
        <p:sp>
          <p:nvSpPr>
            <p:cNvPr id="2" name="Rectangle 1"/>
            <p:cNvSpPr/>
            <p:nvPr/>
          </p:nvSpPr>
          <p:spPr>
            <a:xfrm>
              <a:off x="9675091" y="3602182"/>
              <a:ext cx="290945" cy="29094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9682018" y="4074502"/>
              <a:ext cx="290945" cy="29094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675090" y="4548628"/>
              <a:ext cx="290945" cy="29094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9972963" y="3569853"/>
              <a:ext cx="1565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Questions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72963" y="4035308"/>
              <a:ext cx="1565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Actions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972963" y="4500764"/>
              <a:ext cx="2043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= Decision points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7308" y="3424979"/>
              <a:ext cx="2392219" cy="1589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254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Shape 2939"/>
          <p:cNvSpPr txBox="1">
            <a:spLocks noGrp="1"/>
          </p:cNvSpPr>
          <p:nvPr>
            <p:ph type="title"/>
          </p:nvPr>
        </p:nvSpPr>
        <p:spPr>
          <a:xfrm>
            <a:off x="688555" y="490671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  <a:rtl val="0"/>
              </a:rPr>
              <a:t>QC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  <a:rtl val="0"/>
              </a:rPr>
              <a:t>Challenges &amp; Solutions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  <a:rtl val="0"/>
            </a:endParaRPr>
          </a:p>
        </p:txBody>
      </p:sp>
      <p:sp>
        <p:nvSpPr>
          <p:cNvPr id="2940" name="Shape 2940"/>
          <p:cNvSpPr txBox="1">
            <a:spLocks noGrp="1"/>
          </p:cNvSpPr>
          <p:nvPr>
            <p:ph type="body" idx="1"/>
          </p:nvPr>
        </p:nvSpPr>
        <p:spPr>
          <a:xfrm>
            <a:off x="381965" y="1557337"/>
            <a:ext cx="11182505" cy="4343401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Local range values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need statistical analysis of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environmental data for each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platform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1800" b="1" i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Need to work with SMEs to analyze and apply ranges and test algorithm</a:t>
            </a:r>
            <a:endParaRPr lang="en-US" sz="1800" b="1" i="1" dirty="0">
              <a:solidFill>
                <a:srgbClr val="3C3C3C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  <a:rtl val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Trend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test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may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not work as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designed, because it requires the system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to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compare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data prior to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the user request date – </a:t>
            </a:r>
            <a:r>
              <a:rPr lang="en-US" sz="1800" b="1" i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analysis ongoing</a:t>
            </a:r>
            <a:endParaRPr lang="en-US" sz="1800" b="1" dirty="0" smtClean="0">
              <a:solidFill>
                <a:srgbClr val="3C3C3C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  <a:rtl val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Gradient test is complicated to apply, requires 2D dataset – </a:t>
            </a:r>
            <a:r>
              <a:rPr lang="en-US" sz="1800" b="1" i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analysis</a:t>
            </a:r>
            <a:r>
              <a:rPr lang="en-US" sz="1800" b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 </a:t>
            </a:r>
            <a:r>
              <a:rPr lang="en-US" sz="1800" b="1" i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ongoing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Spike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rtl val="0"/>
              </a:rPr>
              <a:t>test is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currently very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simple - </a:t>
            </a:r>
            <a:r>
              <a:rPr lang="en-US" sz="1800" b="1" i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needs </a:t>
            </a:r>
            <a:r>
              <a:rPr lang="en-US" sz="1800" b="1" i="1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tweaking to avoid false positives/negatives (especially in biological data) and to work with certain data types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all QC algorithms apply to all data products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ongoing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SMEs</a:t>
            </a:r>
            <a:endParaRPr lang="en-US" sz="18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The QC algorithms do NOT trigger alerts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in </a:t>
            </a:r>
            <a:r>
              <a:rPr lang="en-US" sz="2200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the </a:t>
            </a:r>
            <a:r>
              <a:rPr lang="en-US" sz="2200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system - </a:t>
            </a:r>
            <a:r>
              <a:rPr lang="en-US" sz="1800" i="1" dirty="0" smtClean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Alerts/alarms </a:t>
            </a:r>
            <a:r>
              <a:rPr lang="en-US" sz="1800" i="1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only trigger when new data is telemetered/streamed</a:t>
            </a:r>
          </a:p>
          <a:p>
            <a:pPr marL="800100" lvl="1" indent="-342900">
              <a:lnSpc>
                <a:spcPct val="100000"/>
              </a:lnSpc>
              <a:spcBef>
                <a:spcPts val="600"/>
              </a:spcBef>
              <a:buClr>
                <a:srgbClr val="3C3C3C"/>
              </a:buClr>
              <a:buSzPct val="100000"/>
            </a:pPr>
            <a:r>
              <a:rPr lang="en-US" sz="1800" b="1" i="1" dirty="0">
                <a:solidFill>
                  <a:srgbClr val="3C3C3C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  <a:rtl val="0"/>
              </a:rPr>
              <a:t>Can set alerts on L1/L2 data streams based on Global/Local range values</a:t>
            </a:r>
          </a:p>
        </p:txBody>
      </p:sp>
      <p:sp>
        <p:nvSpPr>
          <p:cNvPr id="2941" name="Shape 2941"/>
          <p:cNvSpPr txBox="1">
            <a:spLocks noGrp="1"/>
          </p:cNvSpPr>
          <p:nvPr>
            <p:ph type="sldNum" idx="4294967295"/>
          </p:nvPr>
        </p:nvSpPr>
        <p:spPr>
          <a:xfrm>
            <a:off x="10496551" y="6367450"/>
            <a:ext cx="867899" cy="30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ct val="25000"/>
            </a:pPr>
            <a:fld id="{00000000-1234-1234-1234-123412341234}" type="slidenum">
              <a:rPr lang="en-US"/>
              <a:pPr>
                <a:buClr>
                  <a:schemeClr val="dk1"/>
                </a:buClr>
                <a:buSzPct val="25000"/>
              </a:pPr>
              <a:t>41</a:t>
            </a:fld>
            <a:endParaRPr lang="en-US" dirty="0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1645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49" y="319730"/>
            <a:ext cx="10515600" cy="1060262"/>
          </a:xfrm>
        </p:spPr>
        <p:txBody>
          <a:bodyPr/>
          <a:lstStyle/>
          <a:p>
            <a:r>
              <a:rPr lang="en-US" dirty="0" smtClean="0"/>
              <a:t>Machine-to-Machine RESTful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091" y="1503414"/>
            <a:ext cx="6143479" cy="438313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Raw data,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metadata,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&amp; calibration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extracted on demand, algorithms applied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NetCDF data/metadata always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full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range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requested, assembled once data products are created (asynchronous)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Synchronous JSON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requests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decimated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down to a maximum of 20,000 data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points</a:t>
            </a:r>
          </a:p>
          <a:p>
            <a:pPr>
              <a:lnSpc>
                <a:spcPct val="11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response is instantaneous, making it useful for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real-time plotting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applications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2080" r="6943" b="3233"/>
          <a:stretch/>
        </p:blipFill>
        <p:spPr>
          <a:xfrm>
            <a:off x="7340922" y="1379992"/>
            <a:ext cx="4012878" cy="450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0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43</a:t>
            </a:fld>
            <a:endParaRPr lang="en-US"/>
          </a:p>
        </p:txBody>
      </p:sp>
      <p:sp>
        <p:nvSpPr>
          <p:cNvPr id="54" name="Title 6"/>
          <p:cNvSpPr txBox="1">
            <a:spLocks/>
          </p:cNvSpPr>
          <p:nvPr/>
        </p:nvSpPr>
        <p:spPr>
          <a:xfrm>
            <a:off x="524941" y="496097"/>
            <a:ext cx="10515600" cy="6873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OOI ERDDAP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1267" y="1503772"/>
            <a:ext cx="53294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Current ERDDAP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1655 streams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Telemetered, currently deployed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Data available via uFrame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Future Updates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 telemetered data sets updated as deployed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Cabled Array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Recovered data (requires additional storage)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Multidimensional dataset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10" y="1778810"/>
            <a:ext cx="6315830" cy="338674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973726" y="5531480"/>
            <a:ext cx="800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https://erddap-uncabled.oceanobservatories.org/uncabled/erddap/index.html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0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31" y="508795"/>
            <a:ext cx="7086337" cy="55981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Current “Rest-in-Class” Reviews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6017" y="1373634"/>
            <a:ext cx="71863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Process: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Check all deployments for presence &amp; absence of all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Check science parameters for reasonableness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Problem? Deep dive, report in Redmine, track, give feedback, check fixes, create annotations in QC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68275" indent="-168275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Automated tools,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Redmine questions,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sheets,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raw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repository, modify ingest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CSVs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testing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UI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fixes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Upload and ingestion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Delivery and archiving of Cruise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Quality Assurance vs. Quality Control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Expediting the Solution:</a:t>
            </a:r>
          </a:p>
          <a:p>
            <a:pPr marL="171450" indent="-168275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Populate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database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to automatically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 for presence/absence, gaps &gt; 1 day,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values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7797168" y="1287027"/>
            <a:ext cx="2835363" cy="1032607"/>
            <a:chOff x="7797168" y="1287027"/>
            <a:chExt cx="2835363" cy="1032607"/>
          </a:xfrm>
        </p:grpSpPr>
        <p:sp>
          <p:nvSpPr>
            <p:cNvPr id="8" name="TextBox 7"/>
            <p:cNvSpPr txBox="1"/>
            <p:nvPr/>
          </p:nvSpPr>
          <p:spPr>
            <a:xfrm>
              <a:off x="7964971" y="1287027"/>
              <a:ext cx="2667560" cy="10156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Asset Management</a:t>
              </a:r>
            </a:p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(MIOs &amp; Data Team)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Complete?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Correct?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797168" y="1288858"/>
              <a:ext cx="2835363" cy="103077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878965" y="2550364"/>
            <a:ext cx="3415304" cy="80021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2. Data Delivery &amp; Ingestion</a:t>
            </a: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   (MIOs, Systems, Data Team)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Includes Cruise 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97168" y="2528039"/>
            <a:ext cx="3375333" cy="87568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964971" y="3638755"/>
            <a:ext cx="1987008" cy="80021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3. Data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797167" y="3593633"/>
            <a:ext cx="2268377" cy="902770"/>
          </a:xfrm>
          <a:prstGeom prst="roundRect">
            <a:avLst/>
          </a:prstGeom>
          <a:noFill/>
          <a:ln w="28575">
            <a:solidFill>
              <a:srgbClr val="9307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70913" y="4747764"/>
            <a:ext cx="4023431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4. Investigate Gaps and QC failures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797168" y="4703879"/>
            <a:ext cx="3932870" cy="46883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913136" y="5447582"/>
            <a:ext cx="3916457" cy="36933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5. Communicate Issues (Annotation)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791347" y="5362620"/>
            <a:ext cx="4102997" cy="544034"/>
          </a:xfrm>
          <a:prstGeom prst="roundRect">
            <a:avLst/>
          </a:prstGeom>
          <a:noFill/>
          <a:ln w="28575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17" y="246139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Options for Data Review Acceleration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0" y="1106390"/>
          <a:ext cx="12192000" cy="5803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1302">
                  <a:extLst>
                    <a:ext uri="{9D8B030D-6E8A-4147-A177-3AD203B41FA5}">
                      <a16:colId xmlns:a16="http://schemas.microsoft.com/office/drawing/2014/main" val="2353898635"/>
                    </a:ext>
                  </a:extLst>
                </a:gridCol>
                <a:gridCol w="4072544">
                  <a:extLst>
                    <a:ext uri="{9D8B030D-6E8A-4147-A177-3AD203B41FA5}">
                      <a16:colId xmlns:a16="http://schemas.microsoft.com/office/drawing/2014/main" val="2474191227"/>
                    </a:ext>
                  </a:extLst>
                </a:gridCol>
                <a:gridCol w="5408154">
                  <a:extLst>
                    <a:ext uri="{9D8B030D-6E8A-4147-A177-3AD203B41FA5}">
                      <a16:colId xmlns:a16="http://schemas.microsoft.com/office/drawing/2014/main" val="2387612309"/>
                    </a:ext>
                  </a:extLst>
                </a:gridCol>
              </a:tblGrid>
              <a:tr h="351035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Option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143140"/>
                  </a:ext>
                </a:extLst>
              </a:tr>
              <a:tr h="70207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MIO Operations Log at Rutgers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Centralized log reduces time spent investigating issues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 issues entered consistently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Takes time to maintain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Some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development time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537618"/>
                  </a:ext>
                </a:extLst>
              </a:tr>
              <a:tr h="49730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 up ingestion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Fewer gaps to investigate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Currently requires FTE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Automated process not yet delivered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25000"/>
                  </a:ext>
                </a:extLst>
              </a:tr>
              <a:tr h="70207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Team</a:t>
                      </a:r>
                      <a:r>
                        <a:rPr lang="en-US" sz="1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works only on RIC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More data reviewed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faster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new data in system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bug investigation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QA testing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8529"/>
                  </a:ext>
                </a:extLst>
              </a:tr>
              <a:tr h="70207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 reviewed</a:t>
                      </a:r>
                      <a:r>
                        <a:rPr lang="en-US" sz="1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time period or stream type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reviewed slightly faster, at high level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 enhanced by looking at multiple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deployments and trends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Slows down future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97519"/>
                  </a:ext>
                </a:extLst>
              </a:tr>
              <a:tr h="90684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</a:t>
                      </a:r>
                      <a:r>
                        <a:rPr lang="en-US" sz="1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thoroughness of reviews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reviewed faster, at high level</a:t>
                      </a:r>
                      <a:endParaRPr lang="en-US" sz="1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Unclear why gaps exist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Quality issues not fully annotated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Slows down future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reviews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Limits crowdsourcing options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46086"/>
                  </a:ext>
                </a:extLst>
              </a:tr>
              <a:tr h="90684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Crowd</a:t>
                      </a:r>
                      <a:r>
                        <a:rPr lang="en-US" sz="1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sourcing (enlist volunteer SMEs)</a:t>
                      </a:r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Removes subset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of datasets</a:t>
                      </a: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review queue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Assistance with complex data that requires expertise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Focus on specific interest, not whole of OOI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Steep learning curve for advanced use of system (and knowledge of known issues)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Pathway to triage and incorporate 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67728"/>
                  </a:ext>
                </a:extLst>
              </a:tr>
              <a:tr h="8348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</a:t>
                      </a:r>
                      <a:r>
                        <a:rPr lang="en-US" sz="1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employees or Data Assembly Center (DAC)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reviewed faster, in depth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for expert analysis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Requires</a:t>
                      </a: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additional funding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Setup and maintenance time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976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60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Shape 2485"/>
          <p:cNvSpPr txBox="1">
            <a:spLocks noGrp="1"/>
          </p:cNvSpPr>
          <p:nvPr>
            <p:ph type="title"/>
          </p:nvPr>
        </p:nvSpPr>
        <p:spPr>
          <a:xfrm>
            <a:off x="228600" y="589191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</a:rPr>
              <a:t>Periodic Data Team Activities</a:t>
            </a:r>
            <a:endParaRPr lang="en-US" dirty="0"/>
          </a:p>
        </p:txBody>
      </p:sp>
      <p:sp>
        <p:nvSpPr>
          <p:cNvPr id="2486" name="Shape 2486"/>
          <p:cNvSpPr txBox="1">
            <a:spLocks noGrp="1"/>
          </p:cNvSpPr>
          <p:nvPr>
            <p:ph type="body" idx="1"/>
          </p:nvPr>
        </p:nvSpPr>
        <p:spPr>
          <a:xfrm>
            <a:off x="134532" y="1586830"/>
            <a:ext cx="8333194" cy="4206835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/>
          <a:p>
            <a:pPr lvl="0"/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Meet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MIOs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to discuss operational issues and data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nstrument, stream, parameter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deployment completeness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Conduct deep dives on datasets to review availability and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Review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&amp; annotate full deployment data to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assess data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</a:p>
          <a:p>
            <a:pPr lvl="0"/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Develop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new scripts, plotting tools, and quality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checks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Produce reports on the availability and quality of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Review appropriateness of QC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flags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Ensure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asset, deployment,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calibration,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and ingestion configurations have been updated, and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reports posted following every cruise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Prototype and test new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interface and visualization </a:t>
            </a:r>
            <a:r>
              <a:rPr lang="en-US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850922" y="2030176"/>
            <a:ext cx="2730637" cy="3320144"/>
          </a:xfrm>
          <a:prstGeom prst="rect">
            <a:avLst/>
          </a:prstGeom>
        </p:spPr>
      </p:pic>
      <p:sp>
        <p:nvSpPr>
          <p:cNvPr id="5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095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5</a:t>
            </a:fld>
            <a:endParaRPr lang="en-US"/>
          </a:p>
        </p:txBody>
      </p:sp>
      <p:sp>
        <p:nvSpPr>
          <p:cNvPr id="9" name="Shape 330"/>
          <p:cNvSpPr txBox="1">
            <a:spLocks noGrp="1"/>
          </p:cNvSpPr>
          <p:nvPr>
            <p:ph type="title"/>
          </p:nvPr>
        </p:nvSpPr>
        <p:spPr>
          <a:xfrm>
            <a:off x="692904" y="553856"/>
            <a:ext cx="8502300" cy="4446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88D"/>
              </a:buClr>
              <a:buSzPct val="25000"/>
              <a:buFont typeface="Arial"/>
              <a:buNone/>
            </a:pPr>
            <a:r>
              <a:rPr lang="en-US" sz="3200" i="0" u="none" strike="noStrike" cap="none" baseline="0" dirty="0">
                <a:solidFill>
                  <a:srgbClr val="0C588D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  <a:rtl val="0"/>
              </a:rPr>
              <a:t>Data Flow </a:t>
            </a:r>
            <a:r>
              <a:rPr lang="en-US" sz="3200" i="0" u="none" strike="noStrike" cap="none" baseline="0" dirty="0" smtClean="0">
                <a:solidFill>
                  <a:srgbClr val="0C588D"/>
                </a:solidFill>
                <a:latin typeface="Helvetica" panose="020B0604020202020204" pitchFamily="34" charset="0"/>
                <a:ea typeface="Arial"/>
                <a:cs typeface="Helvetica" panose="020B0604020202020204" pitchFamily="34" charset="0"/>
                <a:sym typeface="Arial"/>
                <a:rtl val="0"/>
              </a:rPr>
              <a:t>Chart</a:t>
            </a:r>
            <a:endParaRPr lang="en-US" sz="3200" i="0" u="none" strike="noStrike" cap="none" baseline="0" dirty="0">
              <a:solidFill>
                <a:srgbClr val="0C588D"/>
              </a:solidFill>
              <a:latin typeface="Helvetica" panose="020B0604020202020204" pitchFamily="34" charset="0"/>
              <a:ea typeface="Arial"/>
              <a:cs typeface="Helvetica" panose="020B0604020202020204" pitchFamily="34" charset="0"/>
              <a:sym typeface="Arial"/>
              <a:rtl val="0"/>
            </a:endParaRPr>
          </a:p>
        </p:txBody>
      </p:sp>
      <p:sp>
        <p:nvSpPr>
          <p:cNvPr id="4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30928" y="1537909"/>
            <a:ext cx="3882813" cy="41099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types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Telemetered Data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Recovered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Streamed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Shipboard Data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(CF 1.6)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product levels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Raw, L0, L1, L2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5541" r="1184" b="2425"/>
          <a:stretch/>
        </p:blipFill>
        <p:spPr>
          <a:xfrm>
            <a:off x="4399830" y="1191959"/>
            <a:ext cx="7170562" cy="48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8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36" y="371284"/>
            <a:ext cx="10515600" cy="10602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OOI Data Product Levels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50" y="1469984"/>
            <a:ext cx="10775950" cy="4463970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aw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they are received from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instrument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May contain multiple L0, L1, or L2 parameters, 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multiple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sensors, and be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native sensor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units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Always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persisted and archived by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OOI </a:t>
            </a:r>
          </a:p>
          <a:p>
            <a:pPr lvl="1"/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format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 binary file from an SBE-37IM on a Global Flanking Mooring.  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800"/>
              </a:spcBef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0 (L0)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Unprocessed, parsed data parameter that is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instrument/sensor units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Sensor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sensor (unpacked and/or de-interleaved)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OOI supported formats (e.g.,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NetCDF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Always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persisted and archived by the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OOI</a:t>
            </a:r>
          </a:p>
          <a:p>
            <a:pPr lvl="1"/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SBE-37IM Temperature portion of the hex string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800"/>
              </a:spcBef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 (L1)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parameter that has been calibrated and is in scientific units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Created on-demand via user synchronous or asynchronous request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Actions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transform Level 0 to Level 1 data are captured and presented in the metadata of the Level 1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pPr lvl="1"/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SBE-37IM Temperature converted from hex to binary and scaled to produce degrees C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800"/>
              </a:spcBef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Level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 (L2):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Derived 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ata parameter created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via an algorithm that draws on multiple L1 data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Created on-demand via user synchronous or asynchronous request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Products may come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same or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separate instruments;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all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instruments are provided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during download</a:t>
            </a:r>
          </a:p>
          <a:p>
            <a:pPr lvl="1"/>
            <a:r>
              <a:rPr lang="en-US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SBE-37IM Density and Salinity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6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26" y="322192"/>
            <a:ext cx="10515600" cy="106026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OOI Data Status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available telemetered and recovered data are being ingested and made accessible for download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Rutgers CI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currently storing &gt;340TB of raw data, including ~100 TB HD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video (so video ≈ 30% of total data)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~150TB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 publicly available via the raw data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archive</a:t>
            </a:r>
          </a:p>
          <a:p>
            <a:pPr marL="457200" lvl="1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~14TB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processed data ready for product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known issues have been annotated. Unless otherwise remarked, the data have not been validated against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in situ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samples taken by instrumentation external to the system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5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20" y="1671638"/>
            <a:ext cx="6905286" cy="429101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Flow &amp; Products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Review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Periodic Reviews &amp; Documentation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921" y="1350147"/>
            <a:ext cx="3504740" cy="44812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-19415" y="609601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050" tIns="19050" rIns="19050" bIns="19050" anchor="ctr"/>
          <a:lstStyle>
            <a:lvl1pPr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1pPr>
            <a:lvl2pPr marL="742950" indent="-28575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2pPr>
            <a:lvl3pPr marL="11430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3pPr>
            <a:lvl4pPr marL="16002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4pPr>
            <a:lvl5pPr marL="2057400" indent="-228600" defTabSz="342900">
              <a:lnSpc>
                <a:spcPct val="150000"/>
              </a:lnSpc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5pPr>
            <a:lvl6pPr marL="25146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6pPr>
            <a:lvl7pPr marL="29718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7pPr>
            <a:lvl8pPr marL="34290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8pPr>
            <a:lvl9pPr marL="3886200" indent="-228600" defTabSz="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C588D"/>
              </a:buClr>
              <a:buSzPct val="94000"/>
              <a:buFont typeface="Gill Sans"/>
              <a:buChar char="•"/>
              <a:defRPr sz="2400">
                <a:solidFill>
                  <a:srgbClr val="3C3C3C"/>
                </a:solidFill>
                <a:latin typeface="Arial" panose="020B0604020202020204" pitchFamily="34" charset="0"/>
                <a:ea typeface="ヒラギノ角ゴ ProN W3"/>
                <a:cs typeface="ヒラギノ角ゴ ProN W3"/>
                <a:sym typeface="Gill Sans"/>
              </a:defRPr>
            </a:lvl9pPr>
          </a:lstStyle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3200" dirty="0">
                <a:solidFill>
                  <a:srgbClr val="0C588D"/>
                </a:solidFill>
                <a:latin typeface="Helvetica" panose="020B0604020202020204" pitchFamily="34" charset="0"/>
                <a:cs typeface="Arial" panose="020B0604020202020204" pitchFamily="34" charset="0"/>
              </a:rPr>
              <a:t>   </a:t>
            </a:r>
          </a:p>
        </p:txBody>
      </p:sp>
      <p:sp>
        <p:nvSpPr>
          <p:cNvPr id="8" name="Shape 2529"/>
          <p:cNvSpPr txBox="1">
            <a:spLocks noGrp="1"/>
          </p:cNvSpPr>
          <p:nvPr>
            <p:ph type="title"/>
          </p:nvPr>
        </p:nvSpPr>
        <p:spPr>
          <a:xfrm>
            <a:off x="231321" y="573215"/>
            <a:ext cx="8229600" cy="609599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C5890"/>
              </a:buClr>
              <a:buSzPct val="25000"/>
            </a:pPr>
            <a:r>
              <a:rPr lang="en-US" sz="3200" dirty="0" smtClean="0">
                <a:solidFill>
                  <a:srgbClr val="0C5890"/>
                </a:solidFill>
                <a:latin typeface="Arial"/>
                <a:ea typeface="Arial"/>
                <a:cs typeface="Arial"/>
                <a:sym typeface="Arial"/>
                <a:rtl val="0"/>
              </a:rPr>
              <a:t>Overview</a:t>
            </a:r>
            <a:endParaRPr lang="en-US" sz="3200" dirty="0">
              <a:solidFill>
                <a:srgbClr val="0C589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1648885" y="6384925"/>
            <a:ext cx="2398680" cy="365125"/>
          </a:xfrm>
          <a:prstGeom prst="rect">
            <a:avLst/>
          </a:prstGeo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863" y="264729"/>
            <a:ext cx="10515600" cy="1060262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2">
                    <a:lumMod val="25000"/>
                  </a:schemeClr>
                </a:solidFill>
              </a:rPr>
              <a:t>Data Team Primary Goals</a:t>
            </a:r>
            <a:endParaRPr lang="en-US" sz="4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5D831-06B2-D543-8946-72CD43B5155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72276" y="1400695"/>
            <a:ext cx="5272087" cy="46077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Monitor the operational status of data flowing through the OOI system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Ensure the availability of OOI datasets in the system (raw, processed, derived, and cruise)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Ensure that data delivered by the system meets quality guidelines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Report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operational statistics on data availability, data quality, and issue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resolution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5" y="1245502"/>
            <a:ext cx="3986949" cy="299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880" y="2878111"/>
            <a:ext cx="4016476" cy="301235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Ocean Hackweek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06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24640</TotalTime>
  <Words>3322</Words>
  <Application>Microsoft Office PowerPoint</Application>
  <PresentationFormat>Widescreen</PresentationFormat>
  <Paragraphs>650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Calibri Light</vt:lpstr>
      <vt:lpstr>Cambria</vt:lpstr>
      <vt:lpstr>Courier New</vt:lpstr>
      <vt:lpstr>Gill Sans</vt:lpstr>
      <vt:lpstr>Helvetica</vt:lpstr>
      <vt:lpstr>Helvetica Neue</vt:lpstr>
      <vt:lpstr>Helvetica Neue Light</vt:lpstr>
      <vt:lpstr>Wingdings</vt:lpstr>
      <vt:lpstr>ヒラギノ角ゴ ProN W3</vt:lpstr>
      <vt:lpstr>Office Theme</vt:lpstr>
      <vt:lpstr>Custom Design</vt:lpstr>
      <vt:lpstr>OOI Data Quality  Procedures and Tools</vt:lpstr>
      <vt:lpstr>Overview</vt:lpstr>
      <vt:lpstr>PowerPoint Presentation</vt:lpstr>
      <vt:lpstr>PowerPoint Presentation</vt:lpstr>
      <vt:lpstr>Data Flow Chart</vt:lpstr>
      <vt:lpstr>OOI Data Product Levels</vt:lpstr>
      <vt:lpstr>OOI Data Status</vt:lpstr>
      <vt:lpstr>Overview</vt:lpstr>
      <vt:lpstr>Data Team Primary Goals</vt:lpstr>
      <vt:lpstr>PowerPoint Presentation</vt:lpstr>
      <vt:lpstr>OOI Automated QC Procedures</vt:lpstr>
      <vt:lpstr>NetCDF QC flags</vt:lpstr>
      <vt:lpstr>Data Status Categories</vt:lpstr>
      <vt:lpstr>Data Annotation</vt:lpstr>
      <vt:lpstr>Overview</vt:lpstr>
      <vt:lpstr>Reviews and Reporting</vt:lpstr>
      <vt:lpstr>QC Database Tool (ooi.visualocean.net)</vt:lpstr>
      <vt:lpstr>Data Availability</vt:lpstr>
      <vt:lpstr>Examples of QC Effort</vt:lpstr>
      <vt:lpstr>Deliverables</vt:lpstr>
      <vt:lpstr>Overview</vt:lpstr>
      <vt:lpstr>Data Availability and Completeness</vt:lpstr>
      <vt:lpstr>Adding capability to OOINet experience</vt:lpstr>
      <vt:lpstr>Science Evaluation: Are ocean features encountered real? Outside local range</vt:lpstr>
      <vt:lpstr>Vicarious Calibration - Comparisons enabled by ERDDAP</vt:lpstr>
      <vt:lpstr>Community Datasets &amp; Tools</vt:lpstr>
      <vt:lpstr>Partnerships</vt:lpstr>
      <vt:lpstr>CI Priorities (Transition to 2.0)</vt:lpstr>
      <vt:lpstr>Overview</vt:lpstr>
      <vt:lpstr>Conclusions</vt:lpstr>
      <vt:lpstr>PowerPoint Presentation</vt:lpstr>
      <vt:lpstr>Questions?</vt:lpstr>
      <vt:lpstr>Supplemental Slides</vt:lpstr>
      <vt:lpstr>PowerPoint Presentation</vt:lpstr>
      <vt:lpstr>First in Class Reviews: Jan-Aug 2016</vt:lpstr>
      <vt:lpstr>Rest in Class Data Review Workflow</vt:lpstr>
      <vt:lpstr>QARTOD/OOI QC Comparison</vt:lpstr>
      <vt:lpstr>Quick Plots and Data Download</vt:lpstr>
      <vt:lpstr>Data Evaluation Daily Activities</vt:lpstr>
      <vt:lpstr>Daily Review Workflow</vt:lpstr>
      <vt:lpstr>QC Challenges &amp; Solutions</vt:lpstr>
      <vt:lpstr>Machine-to-Machine RESTful API</vt:lpstr>
      <vt:lpstr>PowerPoint Presentation</vt:lpstr>
      <vt:lpstr>Current “Rest-in-Class” Reviews</vt:lpstr>
      <vt:lpstr>Options for Data Review Acceleration</vt:lpstr>
      <vt:lpstr>Periodic Data Team Activities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Michael Vardaro</cp:lastModifiedBy>
  <cp:revision>797</cp:revision>
  <dcterms:created xsi:type="dcterms:W3CDTF">2015-11-30T20:15:52Z</dcterms:created>
  <dcterms:modified xsi:type="dcterms:W3CDTF">2018-08-20T01:29:53Z</dcterms:modified>
  <cp:category/>
</cp:coreProperties>
</file>